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F73B93C0-0F4C-4A6C-93E3-D2801311B002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19672EC-E702-4FE3-88EE-41EC9BEDC0FC}" type="datetimeFigureOut">
              <a:rPr lang="pl-PL" smtClean="0"/>
              <a:t>2020-11-24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e.edu.pl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4609787"/>
          </a:xfrm>
        </p:spPr>
        <p:txBody>
          <a:bodyPr/>
          <a:lstStyle/>
          <a:p>
            <a:pPr algn="ctr"/>
            <a:r>
              <a:rPr lang="pl-PL" sz="5400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Podpowiadamy </a:t>
            </a:r>
            <a:br>
              <a:rPr lang="pl-PL" sz="5400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</a:br>
            <a:r>
              <a:rPr lang="pl-PL" sz="5400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JAK SIĘ UCZYĆ?</a:t>
            </a:r>
            <a:endParaRPr lang="pl-PL" sz="5400" dirty="0">
              <a:solidFill>
                <a:schemeClr val="accent4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16151" y="1124744"/>
            <a:ext cx="6884241" cy="1872208"/>
          </a:xfrm>
        </p:spPr>
        <p:txBody>
          <a:bodyPr>
            <a:normAutofit/>
          </a:bodyPr>
          <a:lstStyle/>
          <a:p>
            <a:pPr algn="l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Część II</a:t>
            </a:r>
          </a:p>
          <a:p>
            <a:pPr algn="l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Jak wspomagać pracę mózgu i pamięć?</a:t>
            </a:r>
            <a:endParaRPr lang="pl-PL" b="1" dirty="0">
              <a:solidFill>
                <a:schemeClr val="accent6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34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83568" y="260648"/>
            <a:ext cx="7815064" cy="2664296"/>
          </a:xfrm>
        </p:spPr>
        <p:txBody>
          <a:bodyPr/>
          <a:lstStyle/>
          <a:p>
            <a:pPr algn="ctr"/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r>
              <a:rPr lang="pl-PL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Segoe Print" panose="02000600000000000000" pitchFamily="2" charset="0"/>
              </a:rPr>
              <a:t>CZY WIESZ CO LUBI TWÓJ MÓZG?</a:t>
            </a:r>
            <a:r>
              <a:rPr lang="pl-PL" sz="5400" dirty="0" smtClean="0">
                <a:effectLst/>
                <a:latin typeface="Comic Sans MS" panose="030F0702030302020204" pitchFamily="66" charset="0"/>
              </a:rPr>
              <a:t/>
            </a:r>
            <a:br>
              <a:rPr lang="pl-PL" sz="5400" dirty="0" smtClean="0">
                <a:effectLst/>
                <a:latin typeface="Comic Sans MS" panose="030F0702030302020204" pitchFamily="66" charset="0"/>
              </a:rPr>
            </a:br>
            <a:endParaRPr lang="pl-PL" sz="5400" dirty="0"/>
          </a:p>
        </p:txBody>
      </p:sp>
      <p:pic>
        <p:nvPicPr>
          <p:cNvPr id="5" name="Obraz 4" descr="Mózg, Znak, Organ, Smart, Oczy, Ręc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573" y="2492896"/>
            <a:ext cx="3638550" cy="3238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83982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702624" cy="316835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Twój mózg potrzebuje dużo wody bo aż w 80% składa się właśnie z wody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.</a:t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Dlatego gdy się uczysz pij wodę (może być też herbatka 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sym typeface="Wingdings"/>
              </a:rPr>
              <a:t>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). Jeśli nie będzie dobrze nawodniony może rozboleć Cię głowa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.</a:t>
            </a:r>
            <a:endParaRPr lang="pl-PL" dirty="0"/>
          </a:p>
        </p:txBody>
      </p:sp>
      <p:pic>
        <p:nvPicPr>
          <p:cNvPr id="3" name="Obraz 2" descr="Dzbanek, Woda, Pragnienie, Upaln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33056"/>
            <a:ext cx="3792263" cy="2302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3530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558608" cy="273630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Twój mózg lubi przerwy. Aby dobrze pracować potrzebuje natlenionej krwi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.</a:t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Tylko wstanie z krzesła uwalnia jej aż 20%. Najlepsze przerwy w nauce to 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przerwy</a:t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     aktywne 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np. ruch 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na 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świeżym powietrzu</a:t>
            </a:r>
            <a:r>
              <a:rPr lang="pl-PL" sz="28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.</a:t>
            </a:r>
            <a:endParaRPr lang="pl-PL" dirty="0"/>
          </a:p>
        </p:txBody>
      </p:sp>
      <p:pic>
        <p:nvPicPr>
          <p:cNvPr id="3" name="Obraz 2" descr="Kobieta, Konna, Rower, Sport, Cyklu, Kask, Jeździec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209" y="4229100"/>
            <a:ext cx="2100409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 descr="Dziecko Gimnastyka, Chłopiec, Dziewczyn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268760"/>
            <a:ext cx="139636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Dziecko Gimnastyka, Chłopiec, Dziewczyn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29000"/>
            <a:ext cx="146875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Dziecko Gimnastyka, Chłopiec, Dziewczyna, Trampolin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16610"/>
            <a:ext cx="2661920" cy="16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12572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58608" cy="5472608"/>
          </a:xfrm>
        </p:spPr>
        <p:txBody>
          <a:bodyPr/>
          <a:lstStyle/>
          <a:p>
            <a:r>
              <a:rPr lang="pl-PL" sz="28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Raczej nie polecamy uczenia </a:t>
            </a:r>
            <a:r>
              <a:rPr lang="pl-PL" sz="28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się na łóżku. Twój mózg kojarzy go ze snem. Leżąca pozycja ciała to sygnał dla mózgu „chcę odpoczywać”. Możesz więc poczuć się senny.</a:t>
            </a:r>
            <a:endParaRPr lang="pl-PL" sz="2800" b="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Guy, Kanapa, Spanie, Człowiek, Sofa, Książ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48680"/>
            <a:ext cx="4464496" cy="346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829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-1755576"/>
            <a:ext cx="7918648" cy="82089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Nasz mózg składa się z prawej i lewej półkuli. Każda z nich specjalizuje się w innej pracy</a:t>
            </a: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l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iczby                                                            obrazy</a:t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mowa                                                           przestrzeń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logika                                                              kolory</a:t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analiza                                                             synteza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porządek                                                         emocje</a:t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szczegóły                                                   wyobraźnia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</a:br>
            <a:endParaRPr lang="pl-PL" sz="2400" b="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az 2" descr="Mózg, Umysł, A, I, Ai, Anatomia, Sztuczna Inteligencj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04864"/>
            <a:ext cx="4663981" cy="3686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44428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846640" cy="49685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36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Segoe Print" panose="02000600000000000000" pitchFamily="2" charset="0"/>
              </a:rPr>
              <a:t>JEŚLI CHCESZ SPRAWDZIĆ, CZY RZECZYWIŚCIE TAK JEST WYKONAJ PONIŻSZY TEST.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37532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02624" cy="592412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3" name="Obraz 2" descr="Znalezione obrazy dla zapytania kolorowy test nazwij kolory, jakic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8064896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7018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-675456"/>
            <a:ext cx="7846640" cy="6552728"/>
          </a:xfrm>
        </p:spPr>
        <p:txBody>
          <a:bodyPr/>
          <a:lstStyle/>
          <a:p>
            <a:pPr lvl="0" algn="ctr">
              <a:lnSpc>
                <a:spcPct val="150000"/>
              </a:lnSpc>
            </a:pPr>
            <a:r>
              <a:rPr lang="pl-PL" sz="28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Jak działa pamięć</a:t>
            </a:r>
            <a:r>
              <a:rPr lang="pl-PL" sz="28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?</a:t>
            </a:r>
            <a:r>
              <a:rPr lang="pl-PL" sz="28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8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Wybiórczo tzn. nie możemy wszystkiego zapamiętywać. Ludzki mózg jest tak zbudowany, że ogrom informacji selekcjonuje na te ważne i mniej ważne. Zapamiętuje te, które były bardziej angażujące. Żeby się czegoś szybko nauczyć trzeba zaangażować jak najwięcej zmysłów np. stosując mnemotechniki</a:t>
            </a: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6545121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30616" cy="5400600"/>
          </a:xfrm>
        </p:spPr>
        <p:txBody>
          <a:bodyPr/>
          <a:lstStyle/>
          <a:p>
            <a:pPr lvl="0" algn="ctr">
              <a:lnSpc>
                <a:spcPct val="150000"/>
              </a:lnSpc>
            </a:pP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800" b="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Pojemność pamięci</a:t>
            </a: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Czy </a:t>
            </a:r>
            <a:r>
              <a:rPr lang="pl-PL" sz="20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wiesz, że nie stosując żadnych technik wzmacniających pamięć możemy jednorazowo zapamiętać 7 (+/_2) elementów. Taka jest pojemność pamięci krótkotrwałej. To znaczy, że jeśli np. utworzymy listę zakupów albo słów do zapamiętania to średnio zapamiętamy od 5 do 9 takich słów. Jeśli uczysz się słówek na następny dzień pozostają one w pamięci krótkotrwałej i zapomnisz je za kilka dni. Możesz też na krótko zapamiętać numer telefonu. Jednak aby przenieść informacje z pamięci krótkotrwałej do długotrwałej musisz je powtarzać co kilka dni</a:t>
            </a:r>
            <a:r>
              <a:rPr lang="pl-PL" sz="20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44208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4632" cy="5924128"/>
          </a:xfrm>
        </p:spPr>
        <p:txBody>
          <a:bodyPr/>
          <a:lstStyle/>
          <a:p>
            <a:r>
              <a:rPr lang="pl-PL" sz="3600" dirty="0" smtClean="0"/>
              <a:t>Jak powtarzać?</a:t>
            </a:r>
            <a:br>
              <a:rPr lang="pl-PL" sz="3600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endParaRPr lang="pl-PL" sz="6000" dirty="0"/>
          </a:p>
        </p:txBody>
      </p:sp>
      <p:sp>
        <p:nvSpPr>
          <p:cNvPr id="3" name="Prostokąt 2"/>
          <p:cNvSpPr/>
          <p:nvPr/>
        </p:nvSpPr>
        <p:spPr>
          <a:xfrm>
            <a:off x="3270674" y="3318220"/>
            <a:ext cx="2664296" cy="91440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 smtClean="0">
                <a:latin typeface="Patrick Hand SC" panose="00000500000000000000" pitchFamily="2" charset="-18"/>
              </a:rPr>
              <a:t>POWTÓRKI</a:t>
            </a:r>
            <a:endParaRPr lang="pl-PL" sz="3600" b="1" dirty="0">
              <a:latin typeface="Patrick Hand SC" panose="00000500000000000000" pitchFamily="2" charset="-18"/>
            </a:endParaRPr>
          </a:p>
        </p:txBody>
      </p:sp>
      <p:sp>
        <p:nvSpPr>
          <p:cNvPr id="4" name="Elipsa 3"/>
          <p:cNvSpPr/>
          <p:nvPr/>
        </p:nvSpPr>
        <p:spPr>
          <a:xfrm>
            <a:off x="899592" y="2605957"/>
            <a:ext cx="2168441" cy="133169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ZA TRZY MIESIĄCE</a:t>
            </a:r>
            <a:endParaRPr lang="pl-PL" dirty="0">
              <a:latin typeface="Comic Sans MS" panose="030F0702030302020204" pitchFamily="66" charset="0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1259632" y="4437112"/>
            <a:ext cx="2314231" cy="1308089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ZA MIESIĄC</a:t>
            </a:r>
            <a:endParaRPr lang="pl-PL" dirty="0">
              <a:latin typeface="Comic Sans MS" panose="030F0702030302020204" pitchFamily="66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4521696" y="4879962"/>
            <a:ext cx="2066528" cy="1285342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latin typeface="Comic Sans MS" panose="030F0702030302020204" pitchFamily="66" charset="0"/>
              </a:rPr>
              <a:t>ZA TYDZIEŃ</a:t>
            </a:r>
            <a:endParaRPr lang="pl-PL" b="1" dirty="0">
              <a:latin typeface="Comic Sans MS" panose="030F0702030302020204" pitchFamily="66" charset="0"/>
            </a:endParaRPr>
          </a:p>
        </p:txBody>
      </p:sp>
      <p:sp>
        <p:nvSpPr>
          <p:cNvPr id="7" name="Elipsa 6"/>
          <p:cNvSpPr/>
          <p:nvPr/>
        </p:nvSpPr>
        <p:spPr>
          <a:xfrm>
            <a:off x="6096364" y="3645024"/>
            <a:ext cx="2580091" cy="1189112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NASTĘPNEGO DNIA</a:t>
            </a:r>
            <a:endParaRPr lang="pl-PL" dirty="0">
              <a:latin typeface="Comic Sans MS" panose="030F0702030302020204" pitchFamily="66" charset="0"/>
            </a:endParaRPr>
          </a:p>
        </p:txBody>
      </p:sp>
      <p:sp>
        <p:nvSpPr>
          <p:cNvPr id="8" name="Elipsa 7"/>
          <p:cNvSpPr/>
          <p:nvPr/>
        </p:nvSpPr>
        <p:spPr>
          <a:xfrm>
            <a:off x="6084168" y="1905113"/>
            <a:ext cx="2592288" cy="1401688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Krótkie podsumowanie</a:t>
            </a:r>
          </a:p>
          <a:p>
            <a:pPr algn="ctr"/>
            <a:r>
              <a:rPr lang="pl-PL" dirty="0" smtClean="0">
                <a:latin typeface="Comic Sans MS" panose="030F0702030302020204" pitchFamily="66" charset="0"/>
              </a:rPr>
              <a:t>TUŻ PRZED SNEM</a:t>
            </a:r>
            <a:endParaRPr lang="pl-PL" dirty="0">
              <a:latin typeface="Comic Sans MS" panose="030F0702030302020204" pitchFamily="66" charset="0"/>
            </a:endParaRPr>
          </a:p>
        </p:txBody>
      </p:sp>
      <p:sp>
        <p:nvSpPr>
          <p:cNvPr id="9" name="Elipsa 8"/>
          <p:cNvSpPr/>
          <p:nvPr/>
        </p:nvSpPr>
        <p:spPr>
          <a:xfrm>
            <a:off x="3275856" y="1700808"/>
            <a:ext cx="2519403" cy="1224137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Podsumowanie</a:t>
            </a:r>
          </a:p>
          <a:p>
            <a:pPr algn="ctr"/>
            <a:r>
              <a:rPr lang="pl-PL" dirty="0" smtClean="0">
                <a:latin typeface="Comic Sans MS" panose="030F0702030302020204" pitchFamily="66" charset="0"/>
              </a:rPr>
              <a:t>TUŻ PO NAUCE</a:t>
            </a:r>
            <a:endParaRPr lang="pl-P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716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920880" cy="5805264"/>
          </a:xfrm>
        </p:spPr>
        <p:txBody>
          <a:bodyPr/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Powtarzaj, ale za każdym razem inaczej, np</a:t>
            </a:r>
            <a:r>
              <a:rPr lang="pl-PL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.:</a:t>
            </a:r>
            <a:br>
              <a:rPr lang="pl-PL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- przeczytaj fragment z podręcznika </a:t>
            </a:r>
            <a: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ze</a:t>
            </a:r>
            <a:b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  zrozumieniem</a:t>
            </a: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</a:t>
            </a:r>
            <a:b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- p</a:t>
            </a:r>
            <a: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odkreśl </a:t>
            </a: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najważniejsze fakty</a:t>
            </a:r>
            <a:b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- zrób kolorową notatkę w formie graficznej</a:t>
            </a:r>
            <a:b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- opowiedz </a:t>
            </a: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o tym komuś</a:t>
            </a:r>
            <a:b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- odegraj scenkę</a:t>
            </a:r>
            <a:b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- wyobraź sobie to, czego się </a:t>
            </a:r>
            <a: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uczysz</a:t>
            </a:r>
            <a:br>
              <a:rPr lang="pl-PL" sz="24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Używaj swojej wyobraźni i baw się dobrze!</a:t>
            </a:r>
            <a:br>
              <a:rPr lang="pl-PL" sz="2400" b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Pamiętaj, że lepiej zapamiętujemy rzeczy dziwne, nietypowe i śmieszne </a:t>
            </a:r>
            <a:r>
              <a:rPr lang="pl-PL" sz="2400" b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  <a:sym typeface="Wingdings"/>
              </a:rPr>
              <a:t>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02724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4632" cy="482453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Stosowanie różnych technik pamięciowych czyli mnemotechnik (patrz część </a:t>
            </a:r>
            <a:r>
              <a:rPr lang="pl-PL" sz="24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III) </a:t>
            </a:r>
            <a:r>
              <a:rPr lang="pl-PL" sz="2400" b="0" dirty="0">
                <a:solidFill>
                  <a:schemeClr val="accent6"/>
                </a:solidFill>
                <a:effectLst/>
                <a:latin typeface="Comic Sans MS" panose="030F0702030302020204" pitchFamily="66" charset="0"/>
              </a:rPr>
              <a:t>jest także wyjątkowo skutecznym sposobem zatrzymania informacji w pamięci operacyjnej. Informacje możemy przenieść do pamięci długotrwałej, która ma nieograniczoną pojemność. 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475656" y="4149080"/>
            <a:ext cx="6840760" cy="18505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latin typeface="Patrick Hand SC" panose="00000500000000000000" pitchFamily="2" charset="-18"/>
              </a:rPr>
              <a:t>Ciekawostka</a:t>
            </a:r>
          </a:p>
          <a:p>
            <a:r>
              <a:rPr lang="pl-PL" b="1" dirty="0" smtClean="0">
                <a:latin typeface="Comic Sans MS" panose="030F0702030302020204" pitchFamily="66" charset="0"/>
              </a:rPr>
              <a:t>Z </a:t>
            </a:r>
            <a:r>
              <a:rPr lang="pl-PL" b="1" dirty="0">
                <a:latin typeface="Comic Sans MS" panose="030F0702030302020204" pitchFamily="66" charset="0"/>
              </a:rPr>
              <a:t>badań wynika, że po 20 minutach pamiętamy 50% informacji, które do nas dotarły, a po miesiącu z tego, co się uczyliśmy pamiętamy tylko 1/5 materiału.</a:t>
            </a:r>
          </a:p>
        </p:txBody>
      </p:sp>
    </p:spTree>
    <p:extLst>
      <p:ext uri="{BB962C8B-B14F-4D97-AF65-F5344CB8AC3E}">
        <p14:creationId xmlns:p14="http://schemas.microsoft.com/office/powerpoint/2010/main" val="21307277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4632" cy="482453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800" b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Zapamiętywaniu sprzyjają  też  pozytywne emocje i osobiste zaangażowanie. Dlatego lepiej zapamiętujemy rzeczy śmieszne i wykonane samodzielnie. Dzieje się tak dlatego, że nasze emocje rodzą się w układzie limbicznym, położonym w mózgu blisko ośrodka odpowiadającego za zapamiętywanie</a:t>
            </a:r>
            <a:r>
              <a:rPr lang="pl-PL" sz="2800" b="0" dirty="0" smtClean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35101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97190" y="642603"/>
            <a:ext cx="7702624" cy="5708104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chemeClr val="accent6"/>
                </a:solidFill>
                <a:latin typeface="Patrick Hand SC" panose="00000500000000000000" pitchFamily="2" charset="-18"/>
              </a:rPr>
              <a:t>   </a:t>
            </a:r>
            <a:r>
              <a:rPr lang="pl-PL" sz="4800" dirty="0" smtClean="0">
                <a:solidFill>
                  <a:schemeClr val="accent6"/>
                </a:solidFill>
                <a:latin typeface="Segoe Print" panose="02000600000000000000" pitchFamily="2" charset="0"/>
              </a:rPr>
              <a:t>ZAPAMIĘTYWANIE</a:t>
            </a:r>
            <a:r>
              <a:rPr lang="pl-PL" dirty="0" smtClean="0">
                <a:solidFill>
                  <a:schemeClr val="accent6"/>
                </a:solidFill>
                <a:latin typeface="Patrick Hand SC" panose="00000500000000000000" pitchFamily="2" charset="-18"/>
              </a:rPr>
              <a:t/>
            </a:r>
            <a:br>
              <a:rPr lang="pl-PL" dirty="0" smtClean="0">
                <a:solidFill>
                  <a:schemeClr val="accent6"/>
                </a:solidFill>
                <a:latin typeface="Patrick Hand SC" panose="00000500000000000000" pitchFamily="2" charset="-18"/>
              </a:rPr>
            </a:br>
            <a:r>
              <a:rPr lang="pl-PL" dirty="0">
                <a:solidFill>
                  <a:schemeClr val="accent6"/>
                </a:solidFill>
                <a:latin typeface="Patrick Hand SC" panose="00000500000000000000" pitchFamily="2" charset="-18"/>
              </a:rPr>
              <a:t/>
            </a:r>
            <a:br>
              <a:rPr lang="pl-PL" dirty="0">
                <a:solidFill>
                  <a:schemeClr val="accent6"/>
                </a:solidFill>
                <a:latin typeface="Patrick Hand SC" panose="00000500000000000000" pitchFamily="2" charset="-18"/>
              </a:rPr>
            </a:br>
            <a:endParaRPr lang="pl-PL" dirty="0">
              <a:solidFill>
                <a:schemeClr val="accent6"/>
              </a:solidFill>
              <a:latin typeface="Patrick Hand SC" panose="00000500000000000000" pitchFamily="2" charset="-18"/>
            </a:endParaRPr>
          </a:p>
        </p:txBody>
      </p:sp>
      <p:sp>
        <p:nvSpPr>
          <p:cNvPr id="7" name="Objaśnienie w chmurce 6"/>
          <p:cNvSpPr/>
          <p:nvPr/>
        </p:nvSpPr>
        <p:spPr>
          <a:xfrm>
            <a:off x="395536" y="980728"/>
            <a:ext cx="2808312" cy="208823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b="1" dirty="0" smtClean="0">
              <a:solidFill>
                <a:schemeClr val="accent1">
                  <a:lumMod val="75000"/>
                </a:schemeClr>
              </a:solidFill>
              <a:latin typeface="Patrick Hand SC" panose="00000500000000000000" pitchFamily="2" charset="-18"/>
            </a:endParaRPr>
          </a:p>
          <a:p>
            <a:pPr algn="ctr"/>
            <a:endParaRPr lang="pl-PL" sz="2400" b="1" dirty="0">
              <a:solidFill>
                <a:schemeClr val="accent1">
                  <a:lumMod val="75000"/>
                </a:schemeClr>
              </a:solidFill>
              <a:latin typeface="Patrick Hand SC" panose="00000500000000000000" pitchFamily="2" charset="-18"/>
            </a:endParaRPr>
          </a:p>
          <a:p>
            <a:pPr algn="ctr"/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Patrick Hand SC" panose="00000500000000000000" pitchFamily="2" charset="-18"/>
              </a:rPr>
              <a:t>mnemotechniki</a:t>
            </a:r>
            <a:endParaRPr lang="pl-PL" sz="2400" b="1" dirty="0">
              <a:solidFill>
                <a:schemeClr val="accent1">
                  <a:lumMod val="75000"/>
                </a:schemeClr>
              </a:solidFill>
              <a:latin typeface="Patrick Hand SC" panose="00000500000000000000" pitchFamily="2" charset="-18"/>
            </a:endParaRPr>
          </a:p>
        </p:txBody>
      </p:sp>
      <p:sp>
        <p:nvSpPr>
          <p:cNvPr id="8" name="Objaśnienie w chmurce 7"/>
          <p:cNvSpPr/>
          <p:nvPr/>
        </p:nvSpPr>
        <p:spPr>
          <a:xfrm>
            <a:off x="797190" y="4174823"/>
            <a:ext cx="2808312" cy="208823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 smtClean="0">
              <a:solidFill>
                <a:schemeClr val="accent2"/>
              </a:solidFill>
              <a:latin typeface="Patrick Hand SC" panose="00000500000000000000" pitchFamily="2" charset="-18"/>
            </a:endParaRPr>
          </a:p>
          <a:p>
            <a:pPr algn="ctr"/>
            <a:endParaRPr lang="pl-PL" sz="2800" dirty="0">
              <a:solidFill>
                <a:schemeClr val="accent2"/>
              </a:solidFill>
              <a:latin typeface="Patrick Hand SC" panose="00000500000000000000" pitchFamily="2" charset="-18"/>
            </a:endParaRPr>
          </a:p>
          <a:p>
            <a:pPr algn="ctr"/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Patrick Hand SC" panose="00000500000000000000" pitchFamily="2" charset="-18"/>
              </a:rPr>
              <a:t>przeżywanie</a:t>
            </a:r>
            <a:endParaRPr lang="pl-PL" sz="2800" b="1" dirty="0">
              <a:solidFill>
                <a:schemeClr val="accent1">
                  <a:lumMod val="75000"/>
                </a:schemeClr>
              </a:solidFill>
              <a:latin typeface="Patrick Hand SC" panose="00000500000000000000" pitchFamily="2" charset="-18"/>
            </a:endParaRPr>
          </a:p>
        </p:txBody>
      </p:sp>
      <p:sp>
        <p:nvSpPr>
          <p:cNvPr id="9" name="Objaśnienie w chmurce 8"/>
          <p:cNvSpPr/>
          <p:nvPr/>
        </p:nvSpPr>
        <p:spPr>
          <a:xfrm>
            <a:off x="4932040" y="4174823"/>
            <a:ext cx="2808312" cy="2088232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Patrick Hand SC" panose="00000500000000000000" pitchFamily="2" charset="-18"/>
              </a:rPr>
              <a:t>Zrozumienie</a:t>
            </a:r>
          </a:p>
          <a:p>
            <a:pPr algn="ctr"/>
            <a:endParaRPr lang="pl-PL" sz="2800" dirty="0">
              <a:latin typeface="Patrick Hand SC" panose="00000500000000000000" pitchFamily="2" charset="-18"/>
            </a:endParaRPr>
          </a:p>
        </p:txBody>
      </p:sp>
      <p:sp>
        <p:nvSpPr>
          <p:cNvPr id="10" name="Objaśnienie w chmurce 9"/>
          <p:cNvSpPr/>
          <p:nvPr/>
        </p:nvSpPr>
        <p:spPr>
          <a:xfrm>
            <a:off x="4572000" y="764704"/>
            <a:ext cx="2808312" cy="2088232"/>
          </a:xfrm>
          <a:prstGeom prst="cloudCallou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b="1" dirty="0" smtClean="0">
              <a:solidFill>
                <a:schemeClr val="accent6">
                  <a:lumMod val="75000"/>
                </a:schemeClr>
              </a:solidFill>
              <a:latin typeface="Patrick Hand SC" panose="00000500000000000000" pitchFamily="2" charset="-18"/>
            </a:endParaRPr>
          </a:p>
          <a:p>
            <a:pPr algn="ctr"/>
            <a:endParaRPr lang="pl-PL" sz="2400" b="1" dirty="0">
              <a:solidFill>
                <a:schemeClr val="accent6">
                  <a:lumMod val="75000"/>
                </a:schemeClr>
              </a:solidFill>
              <a:latin typeface="Patrick Hand SC" panose="00000500000000000000" pitchFamily="2" charset="-18"/>
            </a:endParaRPr>
          </a:p>
          <a:p>
            <a:pPr algn="ctr"/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Patrick Hand SC" panose="00000500000000000000" pitchFamily="2" charset="-18"/>
              </a:rPr>
              <a:t>powtarzanie</a:t>
            </a:r>
            <a:endParaRPr lang="pl-PL" sz="2800" b="1" dirty="0">
              <a:solidFill>
                <a:schemeClr val="accent1">
                  <a:lumMod val="75000"/>
                </a:schemeClr>
              </a:solidFill>
              <a:latin typeface="Patrick Hand SC" panose="00000500000000000000" pitchFamily="2" charset="-18"/>
            </a:endParaRPr>
          </a:p>
        </p:txBody>
      </p:sp>
      <p:pic>
        <p:nvPicPr>
          <p:cNvPr id="11" name="Obraz 10" descr="Zwierząt, Ptak, Natura, Drewno, Strużyna Drewnian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59582"/>
            <a:ext cx="514350" cy="8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 descr="Buźka, Śmiać Się, Humoru, Zabawa, Radość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923" y="4581128"/>
            <a:ext cx="1019810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Obraz 12" descr="Idea, Ikona, Światło, Biznesu, Desig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621" y="5146349"/>
            <a:ext cx="1124905" cy="874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az 13" descr="Nakrętka, Matematicas, Geer, Stawienia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1164814"/>
            <a:ext cx="937180" cy="1039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6529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3645024"/>
            <a:ext cx="7239000" cy="2755776"/>
          </a:xfrm>
        </p:spPr>
        <p:txBody>
          <a:bodyPr/>
          <a:lstStyle/>
          <a:p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Marzena Góreczna, Agnieszka Góreczna</a:t>
            </a:r>
            <a:br>
              <a:rPr lang="pl-PL" sz="2400" dirty="0" smtClean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dirty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dirty="0" smtClean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dirty="0" smtClean="0">
                <a:solidFill>
                  <a:schemeClr val="accent5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W prezentacji wykorzystano materiał ze strony </a:t>
            </a:r>
            <a:r>
              <a:rPr lang="pl-PL" sz="16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  <a:hlinkClick r:id="rId2"/>
              </a:rPr>
              <a:t>www.ore.edu.pl</a:t>
            </a:r>
            <a:r>
              <a:rPr lang="pl-PL" sz="16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Mnemotechniki. Metody ułatwiające zapamiętywanie.</a:t>
            </a:r>
            <a:endParaRPr lang="pl-PL" sz="1600" b="0" dirty="0">
              <a:solidFill>
                <a:schemeClr val="accent6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91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Niestandardowy 1">
      <a:dk1>
        <a:sysClr val="windowText" lastClr="000000"/>
      </a:dk1>
      <a:lt1>
        <a:srgbClr val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TM01859868[[fn=Termiczny]]</Template>
  <TotalTime>125</TotalTime>
  <Words>256</Words>
  <Application>Microsoft Office PowerPoint</Application>
  <PresentationFormat>Pokaz na ekranie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Thermal</vt:lpstr>
      <vt:lpstr>Podpowiadamy  JAK SIĘ UCZYĆ?</vt:lpstr>
      <vt:lpstr> CZY WIESZ CO LUBI TWÓJ MÓZG? </vt:lpstr>
      <vt:lpstr>Twój mózg potrzebuje dużo wody bo aż w 80% składa się właśnie z wody.  Dlatego gdy się uczysz pij wodę (może być też herbatka ). Jeśli nie będzie dobrze nawodniony może rozboleć Cię głowa.</vt:lpstr>
      <vt:lpstr>Twój mózg lubi przerwy. Aby dobrze pracować potrzebuje natlenionej krwi.  Tylko wstanie z krzesła uwalnia jej aż 20%. Najlepsze przerwy w nauce to przerwy      aktywne np. ruch na świeżym powietrzu.</vt:lpstr>
      <vt:lpstr>Raczej nie polecamy uczenia się na łóżku. Twój mózg kojarzy go ze snem. Leżąca pozycja ciała to sygnał dla mózgu „chcę odpoczywać”. Możesz więc poczuć się senny.</vt:lpstr>
      <vt:lpstr>Nasz mózg składa się z prawej i lewej półkuli. Każda z nich specjalizuje się w innej pracy.  liczby                                                            obrazy mowa                                                           przestrzeń logika                                                              kolory analiza                                                             synteza porządek                                                         emocje szczegóły                                                   wyobraźnia  </vt:lpstr>
      <vt:lpstr>JEŚLI CHCESZ SPRAWDZIĆ, CZY RZECZYWIŚCIE TAK JEST WYKONAJ PONIŻSZY TEST. </vt:lpstr>
      <vt:lpstr>Prezentacja programu PowerPoint</vt:lpstr>
      <vt:lpstr>Jak działa pamięć?  Wybiórczo tzn. nie możemy wszystkiego zapamiętywać. Ludzki mózg jest tak zbudowany, że ogrom informacji selekcjonuje na te ważne i mniej ważne. Zapamiętuje te, które były bardziej angażujące. Żeby się czegoś szybko nauczyć trzeba zaangażować jak najwięcej zmysłów np. stosując mnemotechniki.</vt:lpstr>
      <vt:lpstr>   Pojemność pamięci Czy wiesz, że nie stosując żadnych technik wzmacniających pamięć możemy jednorazowo zapamiętać 7 (+/_2) elementów. Taka jest pojemność pamięci krótkotrwałej. To znaczy, że jeśli np. utworzymy listę zakupów albo słów do zapamiętania to średnio zapamiętamy od 5 do 9 takich słów. Jeśli uczysz się słówek na następny dzień pozostają one w pamięci krótkotrwałej i zapomnisz je za kilka dni. Możesz też na krótko zapamiętać numer telefonu. Jednak aby przenieść informacje z pamięci krótkotrwałej do długotrwałej musisz je powtarzać co kilka dni.</vt:lpstr>
      <vt:lpstr>Jak powtarzać?     </vt:lpstr>
      <vt:lpstr>Powtarzaj, ale za każdym razem inaczej, np.:  - przeczytaj fragment z podręcznika ze    zrozumieniem, - podkreśl najważniejsze fakty - zrób kolorową notatkę w formie graficznej - opowiedz o tym komuś - odegraj scenkę - wyobraź sobie to, czego się uczysz  Używaj swojej wyobraźni i baw się dobrze! Pamiętaj, że lepiej zapamiętujemy rzeczy dziwne, nietypowe i śmieszne  </vt:lpstr>
      <vt:lpstr>Stosowanie różnych technik pamięciowych czyli mnemotechnik (patrz część III) jest także wyjątkowo skutecznym sposobem zatrzymania informacji w pamięci operacyjnej. Informacje możemy przenieść do pamięci długotrwałej, która ma nieograniczoną pojemność.  </vt:lpstr>
      <vt:lpstr>Zapamiętywaniu sprzyjają  też  pozytywne emocje i osobiste zaangażowanie. Dlatego lepiej zapamiętujemy rzeczy śmieszne i wykonane samodzielnie. Dzieje się tak dlatego, że nasze emocje rodzą się w układzie limbicznym, położonym w mózgu blisko ośrodka odpowiadającego za zapamiętywanie.</vt:lpstr>
      <vt:lpstr>   ZAPAMIĘTYWANIE  </vt:lpstr>
      <vt:lpstr>Marzena Góreczna, Agnieszka Góreczna   W prezentacji wykorzystano materiał ze strony www.ore.edu.pl Mnemotechniki. Metody ułatwiające zapamiętywanie.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Podpowiadamy jak się uczyć.</dc:title>
  <dc:creator>Marzena</dc:creator>
  <cp:lastModifiedBy>Marzena</cp:lastModifiedBy>
  <cp:revision>17</cp:revision>
  <dcterms:created xsi:type="dcterms:W3CDTF">2020-11-15T20:36:00Z</dcterms:created>
  <dcterms:modified xsi:type="dcterms:W3CDTF">2020-11-24T21:02:29Z</dcterms:modified>
</cp:coreProperties>
</file>