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BB126D-10F9-4523-B036-8A897CA807F4}" type="doc">
      <dgm:prSet loTypeId="urn:microsoft.com/office/officeart/2005/8/layout/vList5" loCatId="list" qsTypeId="urn:microsoft.com/office/officeart/2005/8/quickstyle/simple1" qsCatId="simple" csTypeId="urn:microsoft.com/office/officeart/2005/8/colors/accent3_3" csCatId="accent3" phldr="1"/>
      <dgm:spPr/>
      <dgm:t>
        <a:bodyPr/>
        <a:lstStyle/>
        <a:p>
          <a:endParaRPr lang="pl-PL"/>
        </a:p>
      </dgm:t>
    </dgm:pt>
    <dgm:pt modelId="{4194DC53-E912-4EC6-998D-01AD6817F0DF}">
      <dgm:prSet phldrT="[Tekst]"/>
      <dgm:spPr/>
      <dgm:t>
        <a:bodyPr/>
        <a:lstStyle/>
        <a:p>
          <a:r>
            <a:rPr lang="pl-PL" dirty="0" smtClean="0">
              <a:latin typeface="Patrick Hand SC" panose="00000500000000000000" pitchFamily="2" charset="-18"/>
            </a:rPr>
            <a:t>Język polski</a:t>
          </a:r>
          <a:endParaRPr lang="pl-PL" dirty="0">
            <a:latin typeface="Patrick Hand SC" panose="00000500000000000000" pitchFamily="2" charset="-18"/>
          </a:endParaRPr>
        </a:p>
      </dgm:t>
    </dgm:pt>
    <dgm:pt modelId="{3D74BF73-31A4-4857-812C-E049821F9966}" type="parTrans" cxnId="{244E2C7D-47DB-47CE-9047-F1531425828A}">
      <dgm:prSet/>
      <dgm:spPr/>
      <dgm:t>
        <a:bodyPr/>
        <a:lstStyle/>
        <a:p>
          <a:endParaRPr lang="pl-PL"/>
        </a:p>
      </dgm:t>
    </dgm:pt>
    <dgm:pt modelId="{36AEE2CD-662A-4109-9C87-27987146C97A}" type="sibTrans" cxnId="{244E2C7D-47DB-47CE-9047-F1531425828A}">
      <dgm:prSet/>
      <dgm:spPr/>
      <dgm:t>
        <a:bodyPr/>
        <a:lstStyle/>
        <a:p>
          <a:endParaRPr lang="pl-PL"/>
        </a:p>
      </dgm:t>
    </dgm:pt>
    <dgm:pt modelId="{6C39B20F-EA58-4255-A968-91A304A53351}">
      <dgm:prSet phldrT="[Tekst]"/>
      <dgm:spPr/>
      <dgm:t>
        <a:bodyPr/>
        <a:lstStyle/>
        <a:p>
          <a:r>
            <a:rPr lang="pl-PL" dirty="0" smtClean="0">
              <a:latin typeface="Comic Sans MS" panose="030F0702030302020204" pitchFamily="66" charset="0"/>
            </a:rPr>
            <a:t>Opis kolegi</a:t>
          </a:r>
          <a:endParaRPr lang="pl-PL" dirty="0">
            <a:latin typeface="Comic Sans MS" panose="030F0702030302020204" pitchFamily="66" charset="0"/>
          </a:endParaRPr>
        </a:p>
      </dgm:t>
    </dgm:pt>
    <dgm:pt modelId="{CC635456-3694-4478-8740-DB72952220B6}" type="parTrans" cxnId="{BC63A8C4-C308-4A1C-9CA3-38B36E54784E}">
      <dgm:prSet/>
      <dgm:spPr/>
      <dgm:t>
        <a:bodyPr/>
        <a:lstStyle/>
        <a:p>
          <a:endParaRPr lang="pl-PL"/>
        </a:p>
      </dgm:t>
    </dgm:pt>
    <dgm:pt modelId="{6683C867-E3DA-42D5-8833-5E85315AE686}" type="sibTrans" cxnId="{BC63A8C4-C308-4A1C-9CA3-38B36E54784E}">
      <dgm:prSet/>
      <dgm:spPr/>
      <dgm:t>
        <a:bodyPr/>
        <a:lstStyle/>
        <a:p>
          <a:endParaRPr lang="pl-PL"/>
        </a:p>
      </dgm:t>
    </dgm:pt>
    <dgm:pt modelId="{480E3EE6-9DFC-4E1C-B729-1D880C83E3F0}">
      <dgm:prSet phldrT="[Tekst]"/>
      <dgm:spPr/>
      <dgm:t>
        <a:bodyPr/>
        <a:lstStyle/>
        <a:p>
          <a:r>
            <a:rPr lang="pl-PL" dirty="0" smtClean="0">
              <a:latin typeface="Comic Sans MS" panose="030F0702030302020204" pitchFamily="66" charset="0"/>
            </a:rPr>
            <a:t>Zadania 3-5 w ćwiczeniach, str. 65</a:t>
          </a:r>
          <a:endParaRPr lang="pl-PL" dirty="0">
            <a:latin typeface="Comic Sans MS" panose="030F0702030302020204" pitchFamily="66" charset="0"/>
          </a:endParaRPr>
        </a:p>
      </dgm:t>
    </dgm:pt>
    <dgm:pt modelId="{DA34EAB8-16F9-4A26-B945-5A3F7F6C7328}" type="parTrans" cxnId="{6F552F10-D6BA-489F-B635-A70BAAE38BAE}">
      <dgm:prSet/>
      <dgm:spPr/>
      <dgm:t>
        <a:bodyPr/>
        <a:lstStyle/>
        <a:p>
          <a:endParaRPr lang="pl-PL"/>
        </a:p>
      </dgm:t>
    </dgm:pt>
    <dgm:pt modelId="{2A75057B-7D7E-4B22-B087-3155125E2FF9}" type="sibTrans" cxnId="{6F552F10-D6BA-489F-B635-A70BAAE38BAE}">
      <dgm:prSet/>
      <dgm:spPr/>
      <dgm:t>
        <a:bodyPr/>
        <a:lstStyle/>
        <a:p>
          <a:endParaRPr lang="pl-PL"/>
        </a:p>
      </dgm:t>
    </dgm:pt>
    <dgm:pt modelId="{7378AA4A-55C8-4D54-911E-66AA1ABCEB09}">
      <dgm:prSet phldrT="[Tekst]"/>
      <dgm:spPr/>
      <dgm:t>
        <a:bodyPr/>
        <a:lstStyle/>
        <a:p>
          <a:r>
            <a:rPr lang="pl-PL" dirty="0" smtClean="0">
              <a:latin typeface="Patrick Hand SC" panose="00000500000000000000" pitchFamily="2" charset="-18"/>
            </a:rPr>
            <a:t>Plastyka</a:t>
          </a:r>
          <a:endParaRPr lang="pl-PL" dirty="0">
            <a:latin typeface="Patrick Hand SC" panose="00000500000000000000" pitchFamily="2" charset="-18"/>
          </a:endParaRPr>
        </a:p>
      </dgm:t>
    </dgm:pt>
    <dgm:pt modelId="{B2DB352F-7F66-4684-8037-16E66DE72A0F}" type="parTrans" cxnId="{8077A9DB-5C64-44D9-883A-4A4272D39B4A}">
      <dgm:prSet/>
      <dgm:spPr/>
      <dgm:t>
        <a:bodyPr/>
        <a:lstStyle/>
        <a:p>
          <a:endParaRPr lang="pl-PL"/>
        </a:p>
      </dgm:t>
    </dgm:pt>
    <dgm:pt modelId="{06B021A5-9D8A-48B7-9A06-D995A8919530}" type="sibTrans" cxnId="{8077A9DB-5C64-44D9-883A-4A4272D39B4A}">
      <dgm:prSet/>
      <dgm:spPr/>
      <dgm:t>
        <a:bodyPr/>
        <a:lstStyle/>
        <a:p>
          <a:endParaRPr lang="pl-PL"/>
        </a:p>
      </dgm:t>
    </dgm:pt>
    <dgm:pt modelId="{BC4C19A0-0D67-4E80-B5A3-10B8232C8E5E}">
      <dgm:prSet phldrT="[Tekst]"/>
      <dgm:spPr/>
      <dgm:t>
        <a:bodyPr/>
        <a:lstStyle/>
        <a:p>
          <a:r>
            <a:rPr lang="pl-PL" dirty="0" smtClean="0">
              <a:latin typeface="Comic Sans MS" panose="030F0702030302020204" pitchFamily="66" charset="0"/>
            </a:rPr>
            <a:t>Przeczytać ostatni temat z podręcznika</a:t>
          </a:r>
          <a:endParaRPr lang="pl-PL" dirty="0">
            <a:latin typeface="Comic Sans MS" panose="030F0702030302020204" pitchFamily="66" charset="0"/>
          </a:endParaRPr>
        </a:p>
      </dgm:t>
    </dgm:pt>
    <dgm:pt modelId="{61E7EF5A-0F62-48FB-9EB4-AEF5393B8BC2}" type="parTrans" cxnId="{1AEA56A3-95EB-4116-BC19-E3C8CA69E69B}">
      <dgm:prSet/>
      <dgm:spPr/>
      <dgm:t>
        <a:bodyPr/>
        <a:lstStyle/>
        <a:p>
          <a:endParaRPr lang="pl-PL"/>
        </a:p>
      </dgm:t>
    </dgm:pt>
    <dgm:pt modelId="{95CC4959-DAE1-40FF-A1D6-F5D9347E6912}" type="sibTrans" cxnId="{1AEA56A3-95EB-4116-BC19-E3C8CA69E69B}">
      <dgm:prSet/>
      <dgm:spPr/>
      <dgm:t>
        <a:bodyPr/>
        <a:lstStyle/>
        <a:p>
          <a:endParaRPr lang="pl-PL"/>
        </a:p>
      </dgm:t>
    </dgm:pt>
    <dgm:pt modelId="{5D59BBCC-E264-46D6-955B-88706C5CC457}">
      <dgm:prSet phldrT="[Tekst]"/>
      <dgm:spPr/>
      <dgm:t>
        <a:bodyPr/>
        <a:lstStyle/>
        <a:p>
          <a:r>
            <a:rPr lang="pl-PL" dirty="0" smtClean="0">
              <a:latin typeface="Comic Sans MS" panose="030F0702030302020204" pitchFamily="66" charset="0"/>
            </a:rPr>
            <a:t>Przygotować materiały: kartka i pastele</a:t>
          </a:r>
          <a:endParaRPr lang="pl-PL" dirty="0">
            <a:latin typeface="Comic Sans MS" panose="030F0702030302020204" pitchFamily="66" charset="0"/>
          </a:endParaRPr>
        </a:p>
      </dgm:t>
    </dgm:pt>
    <dgm:pt modelId="{326B066B-5829-4DC4-B31B-C6DAAB0B46D4}" type="parTrans" cxnId="{E18B4DC3-86C1-470A-BFF4-987EFDB44D72}">
      <dgm:prSet/>
      <dgm:spPr/>
      <dgm:t>
        <a:bodyPr/>
        <a:lstStyle/>
        <a:p>
          <a:endParaRPr lang="pl-PL"/>
        </a:p>
      </dgm:t>
    </dgm:pt>
    <dgm:pt modelId="{CA2D943B-F7EF-4A2E-A8DB-8E3672FD7D97}" type="sibTrans" cxnId="{E18B4DC3-86C1-470A-BFF4-987EFDB44D72}">
      <dgm:prSet/>
      <dgm:spPr/>
      <dgm:t>
        <a:bodyPr/>
        <a:lstStyle/>
        <a:p>
          <a:endParaRPr lang="pl-PL"/>
        </a:p>
      </dgm:t>
    </dgm:pt>
    <dgm:pt modelId="{D863762E-217F-4DC4-8A9A-7CB42735A7F2}">
      <dgm:prSet phldrT="[Tekst]"/>
      <dgm:spPr/>
      <dgm:t>
        <a:bodyPr/>
        <a:lstStyle/>
        <a:p>
          <a:r>
            <a:rPr lang="pl-PL" dirty="0" smtClean="0">
              <a:latin typeface="Patrick Hand SC" panose="00000500000000000000" pitchFamily="2" charset="-18"/>
            </a:rPr>
            <a:t>Matematyka</a:t>
          </a:r>
          <a:endParaRPr lang="pl-PL" dirty="0">
            <a:latin typeface="Patrick Hand SC" panose="00000500000000000000" pitchFamily="2" charset="-18"/>
          </a:endParaRPr>
        </a:p>
      </dgm:t>
    </dgm:pt>
    <dgm:pt modelId="{CFACE229-BBA5-42A3-B9E0-DFCC641C9EF0}" type="sibTrans" cxnId="{208F4FF9-7B49-4E90-A29B-E8611E966B3E}">
      <dgm:prSet/>
      <dgm:spPr/>
      <dgm:t>
        <a:bodyPr/>
        <a:lstStyle/>
        <a:p>
          <a:endParaRPr lang="pl-PL"/>
        </a:p>
      </dgm:t>
    </dgm:pt>
    <dgm:pt modelId="{0865906B-F7DC-40E3-89BF-D9854A16452F}" type="parTrans" cxnId="{208F4FF9-7B49-4E90-A29B-E8611E966B3E}">
      <dgm:prSet/>
      <dgm:spPr/>
      <dgm:t>
        <a:bodyPr/>
        <a:lstStyle/>
        <a:p>
          <a:endParaRPr lang="pl-PL"/>
        </a:p>
      </dgm:t>
    </dgm:pt>
    <dgm:pt modelId="{7DE52E6F-56DB-4BC2-9EB6-5300A44544D6}" type="pres">
      <dgm:prSet presAssocID="{4FBB126D-10F9-4523-B036-8A897CA807F4}" presName="Name0" presStyleCnt="0">
        <dgm:presLayoutVars>
          <dgm:dir/>
          <dgm:animLvl val="lvl"/>
          <dgm:resizeHandles val="exact"/>
        </dgm:presLayoutVars>
      </dgm:prSet>
      <dgm:spPr/>
      <dgm:t>
        <a:bodyPr/>
        <a:lstStyle/>
        <a:p>
          <a:endParaRPr lang="pl-PL"/>
        </a:p>
      </dgm:t>
    </dgm:pt>
    <dgm:pt modelId="{99904375-DBDC-4A8C-8517-DDC51DE6FB8F}" type="pres">
      <dgm:prSet presAssocID="{4194DC53-E912-4EC6-998D-01AD6817F0DF}" presName="linNode" presStyleCnt="0"/>
      <dgm:spPr/>
    </dgm:pt>
    <dgm:pt modelId="{7C0B112C-0C33-444F-A4AF-2A872AE90916}" type="pres">
      <dgm:prSet presAssocID="{4194DC53-E912-4EC6-998D-01AD6817F0DF}" presName="parentText" presStyleLbl="node1" presStyleIdx="0" presStyleCnt="3">
        <dgm:presLayoutVars>
          <dgm:chMax val="1"/>
          <dgm:bulletEnabled val="1"/>
        </dgm:presLayoutVars>
      </dgm:prSet>
      <dgm:spPr/>
      <dgm:t>
        <a:bodyPr/>
        <a:lstStyle/>
        <a:p>
          <a:endParaRPr lang="pl-PL"/>
        </a:p>
      </dgm:t>
    </dgm:pt>
    <dgm:pt modelId="{9D82DAFD-3FA2-411E-86A8-4954162A5A89}" type="pres">
      <dgm:prSet presAssocID="{4194DC53-E912-4EC6-998D-01AD6817F0DF}" presName="descendantText" presStyleLbl="alignAccFollowNode1" presStyleIdx="0" presStyleCnt="3">
        <dgm:presLayoutVars>
          <dgm:bulletEnabled val="1"/>
        </dgm:presLayoutVars>
      </dgm:prSet>
      <dgm:spPr/>
      <dgm:t>
        <a:bodyPr/>
        <a:lstStyle/>
        <a:p>
          <a:endParaRPr lang="pl-PL"/>
        </a:p>
      </dgm:t>
    </dgm:pt>
    <dgm:pt modelId="{D053D8E1-1D8E-44BF-8E26-C41BD8427678}" type="pres">
      <dgm:prSet presAssocID="{36AEE2CD-662A-4109-9C87-27987146C97A}" presName="sp" presStyleCnt="0"/>
      <dgm:spPr/>
    </dgm:pt>
    <dgm:pt modelId="{2C389659-D451-44D1-86BE-5560C051BC89}" type="pres">
      <dgm:prSet presAssocID="{D863762E-217F-4DC4-8A9A-7CB42735A7F2}" presName="linNode" presStyleCnt="0"/>
      <dgm:spPr/>
    </dgm:pt>
    <dgm:pt modelId="{953BE6DD-82A2-432C-99F2-DC97B59127A4}" type="pres">
      <dgm:prSet presAssocID="{D863762E-217F-4DC4-8A9A-7CB42735A7F2}" presName="parentText" presStyleLbl="node1" presStyleIdx="1" presStyleCnt="3">
        <dgm:presLayoutVars>
          <dgm:chMax val="1"/>
          <dgm:bulletEnabled val="1"/>
        </dgm:presLayoutVars>
      </dgm:prSet>
      <dgm:spPr/>
      <dgm:t>
        <a:bodyPr/>
        <a:lstStyle/>
        <a:p>
          <a:endParaRPr lang="pl-PL"/>
        </a:p>
      </dgm:t>
    </dgm:pt>
    <dgm:pt modelId="{C5143A7D-D3F0-4006-8CD6-17AA1AA04C0C}" type="pres">
      <dgm:prSet presAssocID="{D863762E-217F-4DC4-8A9A-7CB42735A7F2}" presName="descendantText" presStyleLbl="alignAccFollowNode1" presStyleIdx="1" presStyleCnt="3">
        <dgm:presLayoutVars>
          <dgm:bulletEnabled val="1"/>
        </dgm:presLayoutVars>
      </dgm:prSet>
      <dgm:spPr/>
      <dgm:t>
        <a:bodyPr/>
        <a:lstStyle/>
        <a:p>
          <a:endParaRPr lang="pl-PL"/>
        </a:p>
      </dgm:t>
    </dgm:pt>
    <dgm:pt modelId="{5251B324-E148-452A-9EC0-2E58BA24A62A}" type="pres">
      <dgm:prSet presAssocID="{CFACE229-BBA5-42A3-B9E0-DFCC641C9EF0}" presName="sp" presStyleCnt="0"/>
      <dgm:spPr/>
    </dgm:pt>
    <dgm:pt modelId="{A71B5436-2FD6-4B76-A04D-8B09F1E78B07}" type="pres">
      <dgm:prSet presAssocID="{7378AA4A-55C8-4D54-911E-66AA1ABCEB09}" presName="linNode" presStyleCnt="0"/>
      <dgm:spPr/>
    </dgm:pt>
    <dgm:pt modelId="{367ED790-9E5D-44A4-87B9-F2F408FB6212}" type="pres">
      <dgm:prSet presAssocID="{7378AA4A-55C8-4D54-911E-66AA1ABCEB09}" presName="parentText" presStyleLbl="node1" presStyleIdx="2" presStyleCnt="3">
        <dgm:presLayoutVars>
          <dgm:chMax val="1"/>
          <dgm:bulletEnabled val="1"/>
        </dgm:presLayoutVars>
      </dgm:prSet>
      <dgm:spPr/>
      <dgm:t>
        <a:bodyPr/>
        <a:lstStyle/>
        <a:p>
          <a:endParaRPr lang="pl-PL"/>
        </a:p>
      </dgm:t>
    </dgm:pt>
    <dgm:pt modelId="{BF09EACE-6003-438C-A6DC-B53EBC08ECF4}" type="pres">
      <dgm:prSet presAssocID="{7378AA4A-55C8-4D54-911E-66AA1ABCEB09}" presName="descendantText" presStyleLbl="alignAccFollowNode1" presStyleIdx="2" presStyleCnt="3">
        <dgm:presLayoutVars>
          <dgm:bulletEnabled val="1"/>
        </dgm:presLayoutVars>
      </dgm:prSet>
      <dgm:spPr/>
      <dgm:t>
        <a:bodyPr/>
        <a:lstStyle/>
        <a:p>
          <a:endParaRPr lang="pl-PL"/>
        </a:p>
      </dgm:t>
    </dgm:pt>
  </dgm:ptLst>
  <dgm:cxnLst>
    <dgm:cxn modelId="{E18B4DC3-86C1-470A-BFF4-987EFDB44D72}" srcId="{7378AA4A-55C8-4D54-911E-66AA1ABCEB09}" destId="{5D59BBCC-E264-46D6-955B-88706C5CC457}" srcOrd="1" destOrd="0" parTransId="{326B066B-5829-4DC4-B31B-C6DAAB0B46D4}" sibTransId="{CA2D943B-F7EF-4A2E-A8DB-8E3672FD7D97}"/>
    <dgm:cxn modelId="{78C978B9-0E52-48A3-92AE-F4BD60EDA8AA}" type="presOf" srcId="{4194DC53-E912-4EC6-998D-01AD6817F0DF}" destId="{7C0B112C-0C33-444F-A4AF-2A872AE90916}" srcOrd="0" destOrd="0" presId="urn:microsoft.com/office/officeart/2005/8/layout/vList5"/>
    <dgm:cxn modelId="{C497D946-88E0-4B69-B6BF-375D2AD4B229}" type="presOf" srcId="{4FBB126D-10F9-4523-B036-8A897CA807F4}" destId="{7DE52E6F-56DB-4BC2-9EB6-5300A44544D6}" srcOrd="0" destOrd="0" presId="urn:microsoft.com/office/officeart/2005/8/layout/vList5"/>
    <dgm:cxn modelId="{A879D502-F6FE-4D3D-A2AF-48A7448370EC}" type="presOf" srcId="{D863762E-217F-4DC4-8A9A-7CB42735A7F2}" destId="{953BE6DD-82A2-432C-99F2-DC97B59127A4}" srcOrd="0" destOrd="0" presId="urn:microsoft.com/office/officeart/2005/8/layout/vList5"/>
    <dgm:cxn modelId="{C73596E7-5CDE-495E-ADDF-9AB2337C339E}" type="presOf" srcId="{480E3EE6-9DFC-4E1C-B729-1D880C83E3F0}" destId="{C5143A7D-D3F0-4006-8CD6-17AA1AA04C0C}" srcOrd="0" destOrd="0" presId="urn:microsoft.com/office/officeart/2005/8/layout/vList5"/>
    <dgm:cxn modelId="{B72AE937-0640-4FCB-83FE-6865B87FBF04}" type="presOf" srcId="{7378AA4A-55C8-4D54-911E-66AA1ABCEB09}" destId="{367ED790-9E5D-44A4-87B9-F2F408FB6212}" srcOrd="0" destOrd="0" presId="urn:microsoft.com/office/officeart/2005/8/layout/vList5"/>
    <dgm:cxn modelId="{08062907-A6ED-4866-890B-45373C64B004}" type="presOf" srcId="{BC4C19A0-0D67-4E80-B5A3-10B8232C8E5E}" destId="{BF09EACE-6003-438C-A6DC-B53EBC08ECF4}" srcOrd="0" destOrd="0" presId="urn:microsoft.com/office/officeart/2005/8/layout/vList5"/>
    <dgm:cxn modelId="{244E2C7D-47DB-47CE-9047-F1531425828A}" srcId="{4FBB126D-10F9-4523-B036-8A897CA807F4}" destId="{4194DC53-E912-4EC6-998D-01AD6817F0DF}" srcOrd="0" destOrd="0" parTransId="{3D74BF73-31A4-4857-812C-E049821F9966}" sibTransId="{36AEE2CD-662A-4109-9C87-27987146C97A}"/>
    <dgm:cxn modelId="{6F552F10-D6BA-489F-B635-A70BAAE38BAE}" srcId="{D863762E-217F-4DC4-8A9A-7CB42735A7F2}" destId="{480E3EE6-9DFC-4E1C-B729-1D880C83E3F0}" srcOrd="0" destOrd="0" parTransId="{DA34EAB8-16F9-4A26-B945-5A3F7F6C7328}" sibTransId="{2A75057B-7D7E-4B22-B087-3155125E2FF9}"/>
    <dgm:cxn modelId="{208F4FF9-7B49-4E90-A29B-E8611E966B3E}" srcId="{4FBB126D-10F9-4523-B036-8A897CA807F4}" destId="{D863762E-217F-4DC4-8A9A-7CB42735A7F2}" srcOrd="1" destOrd="0" parTransId="{0865906B-F7DC-40E3-89BF-D9854A16452F}" sibTransId="{CFACE229-BBA5-42A3-B9E0-DFCC641C9EF0}"/>
    <dgm:cxn modelId="{8077A9DB-5C64-44D9-883A-4A4272D39B4A}" srcId="{4FBB126D-10F9-4523-B036-8A897CA807F4}" destId="{7378AA4A-55C8-4D54-911E-66AA1ABCEB09}" srcOrd="2" destOrd="0" parTransId="{B2DB352F-7F66-4684-8037-16E66DE72A0F}" sibTransId="{06B021A5-9D8A-48B7-9A06-D995A8919530}"/>
    <dgm:cxn modelId="{FDDEE31C-0E38-49FA-9AF3-D524074AE82E}" type="presOf" srcId="{5D59BBCC-E264-46D6-955B-88706C5CC457}" destId="{BF09EACE-6003-438C-A6DC-B53EBC08ECF4}" srcOrd="0" destOrd="1" presId="urn:microsoft.com/office/officeart/2005/8/layout/vList5"/>
    <dgm:cxn modelId="{1AEA56A3-95EB-4116-BC19-E3C8CA69E69B}" srcId="{7378AA4A-55C8-4D54-911E-66AA1ABCEB09}" destId="{BC4C19A0-0D67-4E80-B5A3-10B8232C8E5E}" srcOrd="0" destOrd="0" parTransId="{61E7EF5A-0F62-48FB-9EB4-AEF5393B8BC2}" sibTransId="{95CC4959-DAE1-40FF-A1D6-F5D9347E6912}"/>
    <dgm:cxn modelId="{49D2B15E-DA29-48CA-9BCB-5A451AB9F5D7}" type="presOf" srcId="{6C39B20F-EA58-4255-A968-91A304A53351}" destId="{9D82DAFD-3FA2-411E-86A8-4954162A5A89}" srcOrd="0" destOrd="0" presId="urn:microsoft.com/office/officeart/2005/8/layout/vList5"/>
    <dgm:cxn modelId="{BC63A8C4-C308-4A1C-9CA3-38B36E54784E}" srcId="{4194DC53-E912-4EC6-998D-01AD6817F0DF}" destId="{6C39B20F-EA58-4255-A968-91A304A53351}" srcOrd="0" destOrd="0" parTransId="{CC635456-3694-4478-8740-DB72952220B6}" sibTransId="{6683C867-E3DA-42D5-8833-5E85315AE686}"/>
    <dgm:cxn modelId="{A10E9946-9136-40A7-BEBD-2FE357748C9C}" type="presParOf" srcId="{7DE52E6F-56DB-4BC2-9EB6-5300A44544D6}" destId="{99904375-DBDC-4A8C-8517-DDC51DE6FB8F}" srcOrd="0" destOrd="0" presId="urn:microsoft.com/office/officeart/2005/8/layout/vList5"/>
    <dgm:cxn modelId="{10EDF938-6E0B-416E-B280-9F77CF07753D}" type="presParOf" srcId="{99904375-DBDC-4A8C-8517-DDC51DE6FB8F}" destId="{7C0B112C-0C33-444F-A4AF-2A872AE90916}" srcOrd="0" destOrd="0" presId="urn:microsoft.com/office/officeart/2005/8/layout/vList5"/>
    <dgm:cxn modelId="{9764344C-27CC-4081-9E08-D30DA0694CC0}" type="presParOf" srcId="{99904375-DBDC-4A8C-8517-DDC51DE6FB8F}" destId="{9D82DAFD-3FA2-411E-86A8-4954162A5A89}" srcOrd="1" destOrd="0" presId="urn:microsoft.com/office/officeart/2005/8/layout/vList5"/>
    <dgm:cxn modelId="{979532AD-B41E-486F-BD85-1933C24C43DA}" type="presParOf" srcId="{7DE52E6F-56DB-4BC2-9EB6-5300A44544D6}" destId="{D053D8E1-1D8E-44BF-8E26-C41BD8427678}" srcOrd="1" destOrd="0" presId="urn:microsoft.com/office/officeart/2005/8/layout/vList5"/>
    <dgm:cxn modelId="{9A3130C1-B070-47B4-AC6F-F74B2B5C0939}" type="presParOf" srcId="{7DE52E6F-56DB-4BC2-9EB6-5300A44544D6}" destId="{2C389659-D451-44D1-86BE-5560C051BC89}" srcOrd="2" destOrd="0" presId="urn:microsoft.com/office/officeart/2005/8/layout/vList5"/>
    <dgm:cxn modelId="{3E6D7678-920B-46F5-9E20-63F2AF78067A}" type="presParOf" srcId="{2C389659-D451-44D1-86BE-5560C051BC89}" destId="{953BE6DD-82A2-432C-99F2-DC97B59127A4}" srcOrd="0" destOrd="0" presId="urn:microsoft.com/office/officeart/2005/8/layout/vList5"/>
    <dgm:cxn modelId="{BC8EC27A-2FAB-4E7C-B2C9-1AE19AD2CB4F}" type="presParOf" srcId="{2C389659-D451-44D1-86BE-5560C051BC89}" destId="{C5143A7D-D3F0-4006-8CD6-17AA1AA04C0C}" srcOrd="1" destOrd="0" presId="urn:microsoft.com/office/officeart/2005/8/layout/vList5"/>
    <dgm:cxn modelId="{01D3210D-BCAC-4521-9A2F-78CC5DBABA25}" type="presParOf" srcId="{7DE52E6F-56DB-4BC2-9EB6-5300A44544D6}" destId="{5251B324-E148-452A-9EC0-2E58BA24A62A}" srcOrd="3" destOrd="0" presId="urn:microsoft.com/office/officeart/2005/8/layout/vList5"/>
    <dgm:cxn modelId="{05013E1E-CC99-4E89-99EF-5C900ABCA76F}" type="presParOf" srcId="{7DE52E6F-56DB-4BC2-9EB6-5300A44544D6}" destId="{A71B5436-2FD6-4B76-A04D-8B09F1E78B07}" srcOrd="4" destOrd="0" presId="urn:microsoft.com/office/officeart/2005/8/layout/vList5"/>
    <dgm:cxn modelId="{ABCD727C-1709-4668-A0D3-AB8BCB673D90}" type="presParOf" srcId="{A71B5436-2FD6-4B76-A04D-8B09F1E78B07}" destId="{367ED790-9E5D-44A4-87B9-F2F408FB6212}" srcOrd="0" destOrd="0" presId="urn:microsoft.com/office/officeart/2005/8/layout/vList5"/>
    <dgm:cxn modelId="{91703BCB-8EF8-4B05-A53A-6FBEF33D071E}" type="presParOf" srcId="{A71B5436-2FD6-4B76-A04D-8B09F1E78B07}" destId="{BF09EACE-6003-438C-A6DC-B53EBC08ECF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82DAFD-3FA2-411E-86A8-4954162A5A89}">
      <dsp:nvSpPr>
        <dsp:cNvPr id="0" name=""/>
        <dsp:cNvSpPr/>
      </dsp:nvSpPr>
      <dsp:spPr>
        <a:xfrm rot="5400000">
          <a:off x="4395139" y="-1654068"/>
          <a:ext cx="1057796" cy="4634388"/>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pl-PL" sz="1800" kern="1200" dirty="0" smtClean="0">
              <a:latin typeface="Comic Sans MS" panose="030F0702030302020204" pitchFamily="66" charset="0"/>
            </a:rPr>
            <a:t>Opis kolegi</a:t>
          </a:r>
          <a:endParaRPr lang="pl-PL" sz="1800" kern="1200" dirty="0">
            <a:latin typeface="Comic Sans MS" panose="030F0702030302020204" pitchFamily="66" charset="0"/>
          </a:endParaRPr>
        </a:p>
      </dsp:txBody>
      <dsp:txXfrm rot="-5400000">
        <a:off x="2606844" y="185864"/>
        <a:ext cx="4582751" cy="954522"/>
      </dsp:txXfrm>
    </dsp:sp>
    <dsp:sp modelId="{7C0B112C-0C33-444F-A4AF-2A872AE90916}">
      <dsp:nvSpPr>
        <dsp:cNvPr id="0" name=""/>
        <dsp:cNvSpPr/>
      </dsp:nvSpPr>
      <dsp:spPr>
        <a:xfrm>
          <a:off x="0" y="2003"/>
          <a:ext cx="2606843" cy="1322245"/>
        </a:xfrm>
        <a:prstGeom prst="roundRect">
          <a:avLst/>
        </a:prstGeom>
        <a:solidFill>
          <a:schemeClr val="accent3">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pl-PL" sz="3600" kern="1200" dirty="0" smtClean="0">
              <a:latin typeface="Patrick Hand SC" panose="00000500000000000000" pitchFamily="2" charset="-18"/>
            </a:rPr>
            <a:t>Język polski</a:t>
          </a:r>
          <a:endParaRPr lang="pl-PL" sz="3600" kern="1200" dirty="0">
            <a:latin typeface="Patrick Hand SC" panose="00000500000000000000" pitchFamily="2" charset="-18"/>
          </a:endParaRPr>
        </a:p>
      </dsp:txBody>
      <dsp:txXfrm>
        <a:off x="64547" y="66550"/>
        <a:ext cx="2477749" cy="1193151"/>
      </dsp:txXfrm>
    </dsp:sp>
    <dsp:sp modelId="{C5143A7D-D3F0-4006-8CD6-17AA1AA04C0C}">
      <dsp:nvSpPr>
        <dsp:cNvPr id="0" name=""/>
        <dsp:cNvSpPr/>
      </dsp:nvSpPr>
      <dsp:spPr>
        <a:xfrm rot="5400000">
          <a:off x="4395139" y="-265710"/>
          <a:ext cx="1057796" cy="4634388"/>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pl-PL" sz="1800" kern="1200" dirty="0" smtClean="0">
              <a:latin typeface="Comic Sans MS" panose="030F0702030302020204" pitchFamily="66" charset="0"/>
            </a:rPr>
            <a:t>Zadania 3-5 w ćwiczeniach, str. 65</a:t>
          </a:r>
          <a:endParaRPr lang="pl-PL" sz="1800" kern="1200" dirty="0">
            <a:latin typeface="Comic Sans MS" panose="030F0702030302020204" pitchFamily="66" charset="0"/>
          </a:endParaRPr>
        </a:p>
      </dsp:txBody>
      <dsp:txXfrm rot="-5400000">
        <a:off x="2606844" y="1574222"/>
        <a:ext cx="4582751" cy="954522"/>
      </dsp:txXfrm>
    </dsp:sp>
    <dsp:sp modelId="{953BE6DD-82A2-432C-99F2-DC97B59127A4}">
      <dsp:nvSpPr>
        <dsp:cNvPr id="0" name=""/>
        <dsp:cNvSpPr/>
      </dsp:nvSpPr>
      <dsp:spPr>
        <a:xfrm>
          <a:off x="0" y="1390361"/>
          <a:ext cx="2606843" cy="1322245"/>
        </a:xfrm>
        <a:prstGeom prst="roundRect">
          <a:avLst/>
        </a:prstGeom>
        <a:solidFill>
          <a:schemeClr val="accent3">
            <a:shade val="80000"/>
            <a:hueOff val="-39771"/>
            <a:satOff val="-6297"/>
            <a:lumOff val="1471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pl-PL" sz="3600" kern="1200" dirty="0" smtClean="0">
              <a:latin typeface="Patrick Hand SC" panose="00000500000000000000" pitchFamily="2" charset="-18"/>
            </a:rPr>
            <a:t>Matematyka</a:t>
          </a:r>
          <a:endParaRPr lang="pl-PL" sz="3600" kern="1200" dirty="0">
            <a:latin typeface="Patrick Hand SC" panose="00000500000000000000" pitchFamily="2" charset="-18"/>
          </a:endParaRPr>
        </a:p>
      </dsp:txBody>
      <dsp:txXfrm>
        <a:off x="64547" y="1454908"/>
        <a:ext cx="2477749" cy="1193151"/>
      </dsp:txXfrm>
    </dsp:sp>
    <dsp:sp modelId="{BF09EACE-6003-438C-A6DC-B53EBC08ECF4}">
      <dsp:nvSpPr>
        <dsp:cNvPr id="0" name=""/>
        <dsp:cNvSpPr/>
      </dsp:nvSpPr>
      <dsp:spPr>
        <a:xfrm rot="5400000">
          <a:off x="4395139" y="1122647"/>
          <a:ext cx="1057796" cy="4634388"/>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pl-PL" sz="1800" kern="1200" dirty="0" smtClean="0">
              <a:latin typeface="Comic Sans MS" panose="030F0702030302020204" pitchFamily="66" charset="0"/>
            </a:rPr>
            <a:t>Przeczytać ostatni temat z podręcznika</a:t>
          </a:r>
          <a:endParaRPr lang="pl-PL" sz="1800" kern="1200" dirty="0">
            <a:latin typeface="Comic Sans MS" panose="030F0702030302020204" pitchFamily="66" charset="0"/>
          </a:endParaRPr>
        </a:p>
        <a:p>
          <a:pPr marL="171450" lvl="1" indent="-171450" algn="l" defTabSz="800100">
            <a:lnSpc>
              <a:spcPct val="90000"/>
            </a:lnSpc>
            <a:spcBef>
              <a:spcPct val="0"/>
            </a:spcBef>
            <a:spcAft>
              <a:spcPct val="15000"/>
            </a:spcAft>
            <a:buChar char="••"/>
          </a:pPr>
          <a:r>
            <a:rPr lang="pl-PL" sz="1800" kern="1200" dirty="0" smtClean="0">
              <a:latin typeface="Comic Sans MS" panose="030F0702030302020204" pitchFamily="66" charset="0"/>
            </a:rPr>
            <a:t>Przygotować materiały: kartka i pastele</a:t>
          </a:r>
          <a:endParaRPr lang="pl-PL" sz="1800" kern="1200" dirty="0">
            <a:latin typeface="Comic Sans MS" panose="030F0702030302020204" pitchFamily="66" charset="0"/>
          </a:endParaRPr>
        </a:p>
      </dsp:txBody>
      <dsp:txXfrm rot="-5400000">
        <a:off x="2606844" y="2962580"/>
        <a:ext cx="4582751" cy="954522"/>
      </dsp:txXfrm>
    </dsp:sp>
    <dsp:sp modelId="{367ED790-9E5D-44A4-87B9-F2F408FB6212}">
      <dsp:nvSpPr>
        <dsp:cNvPr id="0" name=""/>
        <dsp:cNvSpPr/>
      </dsp:nvSpPr>
      <dsp:spPr>
        <a:xfrm>
          <a:off x="0" y="2778719"/>
          <a:ext cx="2606843" cy="1322245"/>
        </a:xfrm>
        <a:prstGeom prst="roundRect">
          <a:avLst/>
        </a:prstGeom>
        <a:solidFill>
          <a:schemeClr val="accent3">
            <a:shade val="80000"/>
            <a:hueOff val="-79541"/>
            <a:satOff val="-12593"/>
            <a:lumOff val="2943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pl-PL" sz="3600" kern="1200" dirty="0" smtClean="0">
              <a:latin typeface="Patrick Hand SC" panose="00000500000000000000" pitchFamily="2" charset="-18"/>
            </a:rPr>
            <a:t>Plastyka</a:t>
          </a:r>
          <a:endParaRPr lang="pl-PL" sz="3600" kern="1200" dirty="0">
            <a:latin typeface="Patrick Hand SC" panose="00000500000000000000" pitchFamily="2" charset="-18"/>
          </a:endParaRPr>
        </a:p>
      </dsp:txBody>
      <dsp:txXfrm>
        <a:off x="64547" y="2843266"/>
        <a:ext cx="2477749" cy="119315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pl-PL" smtClean="0"/>
              <a:t>Kliknij, aby edytować styl</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228C926D-5C8E-4F00-B088-79FEB8A3F8D5}" type="datetimeFigureOut">
              <a:rPr lang="pl-PL" smtClean="0"/>
              <a:t>2020-11-24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a:xfrm>
            <a:off x="8150469" y="236415"/>
            <a:ext cx="785301" cy="365125"/>
          </a:xfrm>
        </p:spPr>
        <p:txBody>
          <a:bodyPr/>
          <a:lstStyle>
            <a:lvl1pPr>
              <a:defRPr sz="1400"/>
            </a:lvl1pPr>
          </a:lstStyle>
          <a:p>
            <a:fld id="{E2D541E4-A87E-4A87-AE97-56A5C419ED85}" type="slidenum">
              <a:rPr lang="pl-PL" smtClean="0"/>
              <a:t>‹#›</a:t>
            </a:fld>
            <a:endParaRPr lang="pl-PL"/>
          </a:p>
        </p:txBody>
      </p:sp>
      <p:grpSp>
        <p:nvGrpSpPr>
          <p:cNvPr id="7" name="Group 6"/>
          <p:cNvGrpSpPr/>
          <p:nvPr/>
        </p:nvGrpSpPr>
        <p:grpSpPr>
          <a:xfrm>
            <a:off x="7467600" y="209550"/>
            <a:ext cx="657226"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pl-PL" smtClean="0"/>
              <a:t>Kliknij, aby edytować styl</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228C926D-5C8E-4F00-B088-79FEB8A3F8D5}" type="datetimeFigureOut">
              <a:rPr lang="pl-PL" smtClean="0"/>
              <a:t>2020-11-24</a:t>
            </a:fld>
            <a:endParaRPr lang="pl-PL"/>
          </a:p>
        </p:txBody>
      </p:sp>
      <p:sp>
        <p:nvSpPr>
          <p:cNvPr id="10" name="Slide Number Placeholder 9"/>
          <p:cNvSpPr>
            <a:spLocks noGrp="1"/>
          </p:cNvSpPr>
          <p:nvPr>
            <p:ph type="sldNum" sz="quarter" idx="11"/>
          </p:nvPr>
        </p:nvSpPr>
        <p:spPr/>
        <p:txBody>
          <a:bodyPr/>
          <a:lstStyle/>
          <a:p>
            <a:fld id="{E2D541E4-A87E-4A87-AE97-56A5C419ED85}" type="slidenum">
              <a:rPr lang="pl-PL" smtClean="0"/>
              <a:t>‹#›</a:t>
            </a:fld>
            <a:endParaRPr lang="pl-PL"/>
          </a:p>
        </p:txBody>
      </p:sp>
      <p:sp>
        <p:nvSpPr>
          <p:cNvPr id="12" name="Footer Placeholder 11"/>
          <p:cNvSpPr>
            <a:spLocks noGrp="1"/>
          </p:cNvSpPr>
          <p:nvPr>
            <p:ph type="ftr" sz="quarter" idx="12"/>
          </p:nvPr>
        </p:nvSpPr>
        <p:spPr/>
        <p:txBody>
          <a:bodyPr/>
          <a:lstStyle/>
          <a:p>
            <a:endParaRPr lang="pl-PL"/>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pl-PL" smtClean="0"/>
              <a:t>Kliknij, aby edytować styl</a:t>
            </a:r>
            <a:endParaRPr lang="en-US" dirty="0"/>
          </a:p>
        </p:txBody>
      </p:sp>
      <p:sp>
        <p:nvSpPr>
          <p:cNvPr id="19" name="Date Placeholder 18"/>
          <p:cNvSpPr>
            <a:spLocks noGrp="1"/>
          </p:cNvSpPr>
          <p:nvPr>
            <p:ph type="dt" sz="half" idx="10"/>
          </p:nvPr>
        </p:nvSpPr>
        <p:spPr/>
        <p:txBody>
          <a:bodyPr/>
          <a:lstStyle/>
          <a:p>
            <a:fld id="{228C926D-5C8E-4F00-B088-79FEB8A3F8D5}" type="datetimeFigureOut">
              <a:rPr lang="pl-PL" smtClean="0"/>
              <a:t>2020-11-24</a:t>
            </a:fld>
            <a:endParaRPr lang="pl-PL"/>
          </a:p>
        </p:txBody>
      </p:sp>
      <p:sp>
        <p:nvSpPr>
          <p:cNvPr id="20" name="Slide Number Placeholder 19"/>
          <p:cNvSpPr>
            <a:spLocks noGrp="1"/>
          </p:cNvSpPr>
          <p:nvPr>
            <p:ph type="sldNum" sz="quarter" idx="11"/>
          </p:nvPr>
        </p:nvSpPr>
        <p:spPr/>
        <p:txBody>
          <a:bodyPr/>
          <a:lstStyle/>
          <a:p>
            <a:fld id="{E2D541E4-A87E-4A87-AE97-56A5C419ED85}" type="slidenum">
              <a:rPr lang="pl-PL" smtClean="0"/>
              <a:t>‹#›</a:t>
            </a:fld>
            <a:endParaRPr lang="pl-PL"/>
          </a:p>
        </p:txBody>
      </p:sp>
      <p:sp>
        <p:nvSpPr>
          <p:cNvPr id="21" name="Footer Placeholder 20"/>
          <p:cNvSpPr>
            <a:spLocks noGrp="1"/>
          </p:cNvSpPr>
          <p:nvPr>
            <p:ph type="ftr" sz="quarter" idx="12"/>
          </p:nvPr>
        </p:nvSpPr>
        <p:spPr/>
        <p:txBody>
          <a:bodyPr/>
          <a:lstStyle/>
          <a:p>
            <a:endParaRPr lang="pl-PL"/>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dirty="0"/>
          </a:p>
        </p:txBody>
      </p:sp>
      <p:sp>
        <p:nvSpPr>
          <p:cNvPr id="5" name="Date Placeholder 4"/>
          <p:cNvSpPr>
            <a:spLocks noGrp="1"/>
          </p:cNvSpPr>
          <p:nvPr>
            <p:ph type="dt" sz="half" idx="10"/>
          </p:nvPr>
        </p:nvSpPr>
        <p:spPr/>
        <p:txBody>
          <a:bodyPr/>
          <a:lstStyle/>
          <a:p>
            <a:fld id="{228C926D-5C8E-4F00-B088-79FEB8A3F8D5}" type="datetimeFigureOut">
              <a:rPr lang="pl-PL" smtClean="0"/>
              <a:t>2020-11-24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2D541E4-A87E-4A87-AE97-56A5C419ED85}" type="slidenum">
              <a:rPr lang="pl-PL" smtClean="0"/>
              <a:t>‹#›</a:t>
            </a:fld>
            <a:endParaRPr lang="pl-PL"/>
          </a:p>
        </p:txBody>
      </p:sp>
      <p:sp>
        <p:nvSpPr>
          <p:cNvPr id="9" name="Content Placeholder 8"/>
          <p:cNvSpPr>
            <a:spLocks noGrp="1"/>
          </p:cNvSpPr>
          <p:nvPr>
            <p:ph sz="quarter" idx="13"/>
          </p:nvPr>
        </p:nvSpPr>
        <p:spPr>
          <a:xfrm>
            <a:off x="1216152" y="841248"/>
            <a:ext cx="3730752" cy="438912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7" name="Date Placeholder 6"/>
          <p:cNvSpPr>
            <a:spLocks noGrp="1"/>
          </p:cNvSpPr>
          <p:nvPr>
            <p:ph type="dt" sz="half" idx="10"/>
          </p:nvPr>
        </p:nvSpPr>
        <p:spPr/>
        <p:txBody>
          <a:bodyPr/>
          <a:lstStyle/>
          <a:p>
            <a:fld id="{228C926D-5C8E-4F00-B088-79FEB8A3F8D5}" type="datetimeFigureOut">
              <a:rPr lang="pl-PL" smtClean="0"/>
              <a:t>2020-11-24</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E2D541E4-A87E-4A87-AE97-56A5C419ED85}" type="slidenum">
              <a:rPr lang="pl-PL" smtClean="0"/>
              <a:t>‹#›</a:t>
            </a:fld>
            <a:endParaRPr lang="pl-PL"/>
          </a:p>
        </p:txBody>
      </p:sp>
      <p:sp>
        <p:nvSpPr>
          <p:cNvPr id="11" name="Content Placeholder 10"/>
          <p:cNvSpPr>
            <a:spLocks noGrp="1"/>
          </p:cNvSpPr>
          <p:nvPr>
            <p:ph sz="quarter" idx="13"/>
          </p:nvPr>
        </p:nvSpPr>
        <p:spPr>
          <a:xfrm>
            <a:off x="1216152" y="1380744"/>
            <a:ext cx="3730752" cy="384048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228C926D-5C8E-4F00-B088-79FEB8A3F8D5}" type="datetimeFigureOut">
              <a:rPr lang="pl-PL" smtClean="0"/>
              <a:t>2020-11-24</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E2D541E4-A87E-4A87-AE97-56A5C419ED85}" type="slidenum">
              <a:rPr lang="pl-PL" smtClean="0"/>
              <a:t>‹#›</a:t>
            </a:fld>
            <a:endParaRPr lang="pl-PL"/>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28C926D-5C8E-4F00-B088-79FEB8A3F8D5}" type="datetimeFigureOut">
              <a:rPr lang="pl-PL" smtClean="0"/>
              <a:t>2020-11-24</a:t>
            </a:fld>
            <a:endParaRPr lang="pl-PL"/>
          </a:p>
        </p:txBody>
      </p:sp>
      <p:sp>
        <p:nvSpPr>
          <p:cNvPr id="6" name="Slide Number Placeholder 5"/>
          <p:cNvSpPr>
            <a:spLocks noGrp="1"/>
          </p:cNvSpPr>
          <p:nvPr>
            <p:ph type="sldNum" sz="quarter" idx="11"/>
          </p:nvPr>
        </p:nvSpPr>
        <p:spPr/>
        <p:txBody>
          <a:bodyPr/>
          <a:lstStyle/>
          <a:p>
            <a:fld id="{E2D541E4-A87E-4A87-AE97-56A5C419ED85}" type="slidenum">
              <a:rPr lang="pl-PL" smtClean="0"/>
              <a:t>‹#›</a:t>
            </a:fld>
            <a:endParaRPr lang="pl-PL"/>
          </a:p>
        </p:txBody>
      </p:sp>
      <p:sp>
        <p:nvSpPr>
          <p:cNvPr id="7" name="Footer Placeholder 6"/>
          <p:cNvSpPr>
            <a:spLocks noGrp="1"/>
          </p:cNvSpPr>
          <p:nvPr>
            <p:ph type="ftr" sz="quarter" idx="12"/>
          </p:nvPr>
        </p:nvSpPr>
        <p:spPr/>
        <p:txBody>
          <a:bodyPr/>
          <a:lstStyle/>
          <a:p>
            <a:endParaRPr lang="pl-PL"/>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pl-PL" smtClean="0"/>
              <a:t>Kliknij, aby edytować styl</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14" name="Content Placeholder 13"/>
          <p:cNvSpPr>
            <a:spLocks noGrp="1"/>
          </p:cNvSpPr>
          <p:nvPr>
            <p:ph sz="quarter" idx="13"/>
          </p:nvPr>
        </p:nvSpPr>
        <p:spPr>
          <a:xfrm>
            <a:off x="914400" y="381000"/>
            <a:ext cx="4800600" cy="59436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9" name="Date Placeholder 8"/>
          <p:cNvSpPr>
            <a:spLocks noGrp="1"/>
          </p:cNvSpPr>
          <p:nvPr>
            <p:ph type="dt" sz="half" idx="14"/>
          </p:nvPr>
        </p:nvSpPr>
        <p:spPr/>
        <p:txBody>
          <a:bodyPr/>
          <a:lstStyle/>
          <a:p>
            <a:fld id="{228C926D-5C8E-4F00-B088-79FEB8A3F8D5}" type="datetimeFigureOut">
              <a:rPr lang="pl-PL" smtClean="0"/>
              <a:t>2020-11-24</a:t>
            </a:fld>
            <a:endParaRPr lang="pl-PL"/>
          </a:p>
        </p:txBody>
      </p:sp>
      <p:sp>
        <p:nvSpPr>
          <p:cNvPr id="10" name="Slide Number Placeholder 9"/>
          <p:cNvSpPr>
            <a:spLocks noGrp="1"/>
          </p:cNvSpPr>
          <p:nvPr>
            <p:ph type="sldNum" sz="quarter" idx="15"/>
          </p:nvPr>
        </p:nvSpPr>
        <p:spPr/>
        <p:txBody>
          <a:bodyPr/>
          <a:lstStyle/>
          <a:p>
            <a:fld id="{E2D541E4-A87E-4A87-AE97-56A5C419ED85}" type="slidenum">
              <a:rPr lang="pl-PL" smtClean="0"/>
              <a:t>‹#›</a:t>
            </a:fld>
            <a:endParaRPr lang="pl-PL"/>
          </a:p>
        </p:txBody>
      </p:sp>
      <p:sp>
        <p:nvSpPr>
          <p:cNvPr id="13" name="Footer Placeholder 12"/>
          <p:cNvSpPr>
            <a:spLocks noGrp="1"/>
          </p:cNvSpPr>
          <p:nvPr>
            <p:ph type="ftr" sz="quarter" idx="16"/>
          </p:nvPr>
        </p:nvSpPr>
        <p:spPr/>
        <p:txBody>
          <a:bodyPr/>
          <a:lstStyle/>
          <a:p>
            <a:endParaRPr lang="pl-PL"/>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pl-PL" smtClean="0"/>
              <a:t>Kliknij, aby edytować styl</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228C926D-5C8E-4F00-B088-79FEB8A3F8D5}" type="datetimeFigureOut">
              <a:rPr lang="pl-PL" smtClean="0"/>
              <a:t>2020-11-24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2D541E4-A87E-4A87-AE97-56A5C419ED85}" type="slidenum">
              <a:rPr lang="pl-PL" smtClean="0"/>
              <a:t>‹#›</a:t>
            </a:fld>
            <a:endParaRPr lang="pl-PL"/>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228C926D-5C8E-4F00-B088-79FEB8A3F8D5}" type="datetimeFigureOut">
              <a:rPr lang="pl-PL" smtClean="0"/>
              <a:t>2020-11-24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2D541E4-A87E-4A87-AE97-56A5C419ED85}" type="slidenum">
              <a:rPr lang="pl-PL" smtClean="0"/>
              <a:t>‹#›</a:t>
            </a:fld>
            <a:endParaRPr lang="pl-PL"/>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l-PL" smtClean="0"/>
              <a:t>Kliknij, aby edytować styl</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228C926D-5C8E-4F00-B088-79FEB8A3F8D5}" type="datetimeFigureOut">
              <a:rPr lang="pl-PL" smtClean="0"/>
              <a:t>2020-11-24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2D541E4-A87E-4A87-AE97-56A5C419ED85}" type="slidenum">
              <a:rPr lang="pl-PL" smtClean="0"/>
              <a:t>‹#›</a:t>
            </a:fld>
            <a:endParaRPr lang="pl-PL"/>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pl-PL"/>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E2D541E4-A87E-4A87-AE97-56A5C419ED85}" type="slidenum">
              <a:rPr lang="pl-PL" smtClean="0"/>
              <a:t>‹#›</a:t>
            </a:fld>
            <a:endParaRPr lang="pl-PL"/>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fld id="{228C926D-5C8E-4F00-B088-79FEB8A3F8D5}" type="datetimeFigureOut">
              <a:rPr lang="pl-PL" smtClean="0"/>
              <a:t>2020-11-24</a:t>
            </a:fld>
            <a:endParaRPr lang="pl-P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216152" y="2276871"/>
            <a:ext cx="7235981" cy="3600401"/>
          </a:xfrm>
        </p:spPr>
        <p:txBody>
          <a:bodyPr/>
          <a:lstStyle/>
          <a:p>
            <a:pPr algn="ctr"/>
            <a:r>
              <a:rPr lang="pl-PL" sz="5400" dirty="0" smtClean="0">
                <a:solidFill>
                  <a:srgbClr val="0070C0"/>
                </a:solidFill>
                <a:latin typeface="Segoe Print" panose="02000600000000000000" pitchFamily="2" charset="0"/>
              </a:rPr>
              <a:t>Podpowiadamy </a:t>
            </a:r>
            <a:br>
              <a:rPr lang="pl-PL" sz="5400" dirty="0" smtClean="0">
                <a:solidFill>
                  <a:srgbClr val="0070C0"/>
                </a:solidFill>
                <a:latin typeface="Segoe Print" panose="02000600000000000000" pitchFamily="2" charset="0"/>
              </a:rPr>
            </a:br>
            <a:r>
              <a:rPr lang="pl-PL" sz="5400" dirty="0" smtClean="0">
                <a:solidFill>
                  <a:srgbClr val="0070C0"/>
                </a:solidFill>
                <a:latin typeface="Segoe Print" panose="02000600000000000000" pitchFamily="2" charset="0"/>
              </a:rPr>
              <a:t>JAK SIĘ UCZYĆ?</a:t>
            </a:r>
            <a:endParaRPr lang="pl-PL" sz="5400" dirty="0">
              <a:solidFill>
                <a:srgbClr val="0070C0"/>
              </a:solidFill>
              <a:latin typeface="Segoe Print" panose="02000600000000000000" pitchFamily="2" charset="0"/>
            </a:endParaRPr>
          </a:p>
        </p:txBody>
      </p:sp>
      <p:sp>
        <p:nvSpPr>
          <p:cNvPr id="3" name="Podtytuł 2"/>
          <p:cNvSpPr>
            <a:spLocks noGrp="1"/>
          </p:cNvSpPr>
          <p:nvPr>
            <p:ph type="subTitle" idx="1"/>
          </p:nvPr>
        </p:nvSpPr>
        <p:spPr>
          <a:xfrm>
            <a:off x="1216151" y="764704"/>
            <a:ext cx="6740225" cy="1584176"/>
          </a:xfrm>
        </p:spPr>
        <p:txBody>
          <a:bodyPr>
            <a:noAutofit/>
          </a:bodyPr>
          <a:lstStyle/>
          <a:p>
            <a:pPr algn="l"/>
            <a:r>
              <a:rPr lang="pl-PL" dirty="0" smtClean="0">
                <a:solidFill>
                  <a:schemeClr val="accent3">
                    <a:lumMod val="75000"/>
                  </a:schemeClr>
                </a:solidFill>
                <a:latin typeface="Segoe Print" panose="02000600000000000000" pitchFamily="2" charset="0"/>
              </a:rPr>
              <a:t>Część I</a:t>
            </a:r>
          </a:p>
          <a:p>
            <a:pPr algn="l">
              <a:lnSpc>
                <a:spcPct val="150000"/>
              </a:lnSpc>
            </a:pPr>
            <a:r>
              <a:rPr lang="pl-PL" dirty="0" smtClean="0">
                <a:solidFill>
                  <a:schemeClr val="accent3">
                    <a:lumMod val="75000"/>
                  </a:schemeClr>
                </a:solidFill>
                <a:latin typeface="Segoe Print" panose="02000600000000000000" pitchFamily="2" charset="0"/>
              </a:rPr>
              <a:t>Jak zorganizować przestrzeń do nauki?</a:t>
            </a:r>
          </a:p>
          <a:p>
            <a:pPr algn="l">
              <a:lnSpc>
                <a:spcPct val="150000"/>
              </a:lnSpc>
            </a:pPr>
            <a:r>
              <a:rPr lang="pl-PL" dirty="0" smtClean="0">
                <a:solidFill>
                  <a:schemeClr val="accent3">
                    <a:lumMod val="75000"/>
                  </a:schemeClr>
                </a:solidFill>
                <a:latin typeface="Segoe Print" panose="02000600000000000000" pitchFamily="2" charset="0"/>
              </a:rPr>
              <a:t>Wskazówki: jak uczyć się efektywnie?</a:t>
            </a:r>
            <a:endParaRPr lang="pl-PL" dirty="0">
              <a:solidFill>
                <a:schemeClr val="accent3">
                  <a:lumMod val="75000"/>
                </a:schemeClr>
              </a:solidFill>
              <a:latin typeface="Segoe Print" panose="02000600000000000000" pitchFamily="2" charset="0"/>
            </a:endParaRPr>
          </a:p>
        </p:txBody>
      </p:sp>
    </p:spTree>
    <p:extLst>
      <p:ext uri="{BB962C8B-B14F-4D97-AF65-F5344CB8AC3E}">
        <p14:creationId xmlns:p14="http://schemas.microsoft.com/office/powerpoint/2010/main" val="19914256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1219200" y="404664"/>
            <a:ext cx="7239000" cy="4824536"/>
          </a:xfrm>
        </p:spPr>
        <p:txBody>
          <a:bodyPr/>
          <a:lstStyle/>
          <a:p>
            <a:pPr>
              <a:lnSpc>
                <a:spcPct val="115000"/>
              </a:lnSpc>
              <a:spcAft>
                <a:spcPts val="1000"/>
              </a:spcAft>
            </a:pPr>
            <a:r>
              <a:rPr lang="pl-PL" sz="2400" b="0" dirty="0" smtClean="0">
                <a:solidFill>
                  <a:schemeClr val="accent3">
                    <a:lumMod val="75000"/>
                  </a:schemeClr>
                </a:solidFill>
                <a:effectLst/>
                <a:latin typeface="Segoe Print" panose="02000600000000000000" pitchFamily="2" charset="0"/>
              </a:rPr>
              <a:t>Skopiuj poniższy link w okno przeglądarki a dowiesz się jak zorganizować przestrzeń do nauki.</a:t>
            </a:r>
            <a:r>
              <a:rPr lang="pl-PL" sz="4400" dirty="0" smtClean="0"/>
              <a:t/>
            </a:r>
            <a:br>
              <a:rPr lang="pl-PL" sz="4400" dirty="0" smtClean="0"/>
            </a:br>
            <a:r>
              <a:rPr lang="pl-PL" sz="4400" dirty="0" smtClean="0"/>
              <a:t/>
            </a:r>
            <a:br>
              <a:rPr lang="pl-PL" sz="4400" dirty="0" smtClean="0"/>
            </a:br>
            <a:r>
              <a:rPr lang="pl-PL" sz="2800" b="0" dirty="0">
                <a:solidFill>
                  <a:srgbClr val="0070C0"/>
                </a:solidFill>
                <a:effectLst/>
                <a:ea typeface="Calibri"/>
                <a:cs typeface="Times New Roman"/>
              </a:rPr>
              <a:t>https://</a:t>
            </a:r>
            <a:r>
              <a:rPr lang="pl-PL" sz="2800" b="0" dirty="0" smtClean="0">
                <a:solidFill>
                  <a:srgbClr val="0070C0"/>
                </a:solidFill>
                <a:effectLst/>
                <a:ea typeface="Calibri"/>
                <a:cs typeface="Times New Roman"/>
              </a:rPr>
              <a:t>view.genial.ly/5fb14f414438070d07a7a9e6/interactive-image-interactive-image</a:t>
            </a:r>
            <a:endParaRPr lang="pl-PL" sz="4400" b="0" dirty="0">
              <a:solidFill>
                <a:srgbClr val="0070C0"/>
              </a:solidFill>
            </a:endParaRPr>
          </a:p>
        </p:txBody>
      </p:sp>
    </p:spTree>
    <p:extLst>
      <p:ext uri="{BB962C8B-B14F-4D97-AF65-F5344CB8AC3E}">
        <p14:creationId xmlns:p14="http://schemas.microsoft.com/office/powerpoint/2010/main" val="3187713096"/>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11560" y="476672"/>
            <a:ext cx="7846640" cy="5328592"/>
          </a:xfrm>
        </p:spPr>
        <p:txBody>
          <a:bodyPr/>
          <a:lstStyle/>
          <a:p>
            <a:pPr lvl="0">
              <a:lnSpc>
                <a:spcPct val="150000"/>
              </a:lnSpc>
            </a:pPr>
            <a:r>
              <a:rPr lang="pl-PL" sz="3600" i="1" dirty="0" smtClean="0">
                <a:solidFill>
                  <a:schemeClr val="accent3">
                    <a:lumMod val="75000"/>
                  </a:schemeClr>
                </a:solidFill>
                <a:effectLst/>
                <a:latin typeface="Patrick Hand SC" panose="00000500000000000000" pitchFamily="2" charset="-18"/>
              </a:rPr>
              <a:t/>
            </a:r>
            <a:br>
              <a:rPr lang="pl-PL" sz="3600" i="1" dirty="0" smtClean="0">
                <a:solidFill>
                  <a:schemeClr val="accent3">
                    <a:lumMod val="75000"/>
                  </a:schemeClr>
                </a:solidFill>
                <a:effectLst/>
                <a:latin typeface="Patrick Hand SC" panose="00000500000000000000" pitchFamily="2" charset="-18"/>
              </a:rPr>
            </a:br>
            <a:r>
              <a:rPr lang="pl-PL" sz="2400" i="1" dirty="0" smtClean="0">
                <a:solidFill>
                  <a:schemeClr val="accent3">
                    <a:lumMod val="75000"/>
                  </a:schemeClr>
                </a:solidFill>
                <a:effectLst/>
                <a:latin typeface="Segoe Print" panose="02000600000000000000" pitchFamily="2" charset="0"/>
              </a:rPr>
              <a:t>Jak uczyć się efektywnie?</a:t>
            </a:r>
            <a:r>
              <a:rPr lang="pl-PL" sz="2800" dirty="0" smtClean="0">
                <a:solidFill>
                  <a:srgbClr val="00B050"/>
                </a:solidFill>
                <a:effectLst/>
                <a:latin typeface="Segoe Print" panose="02000600000000000000" pitchFamily="2" charset="0"/>
              </a:rPr>
              <a:t/>
            </a:r>
            <a:br>
              <a:rPr lang="pl-PL" sz="2800" dirty="0" smtClean="0">
                <a:solidFill>
                  <a:srgbClr val="00B050"/>
                </a:solidFill>
                <a:effectLst/>
                <a:latin typeface="Segoe Print" panose="02000600000000000000" pitchFamily="2" charset="0"/>
              </a:rPr>
            </a:br>
            <a:r>
              <a:rPr lang="pl-PL" sz="2400" dirty="0" smtClean="0">
                <a:solidFill>
                  <a:schemeClr val="accent1"/>
                </a:solidFill>
                <a:effectLst/>
                <a:latin typeface="Segoe Print" panose="02000600000000000000" pitchFamily="2" charset="0"/>
              </a:rPr>
              <a:t>1. POZYTYWNE NASTAWIENIE DO NAUKI</a:t>
            </a:r>
            <a:r>
              <a:rPr lang="pl-PL" sz="3600" dirty="0">
                <a:effectLst/>
                <a:latin typeface="Patrick Hand SC" panose="00000500000000000000" pitchFamily="2" charset="-18"/>
              </a:rPr>
              <a:t/>
            </a:r>
            <a:br>
              <a:rPr lang="pl-PL" sz="3600" dirty="0">
                <a:effectLst/>
                <a:latin typeface="Patrick Hand SC" panose="00000500000000000000" pitchFamily="2" charset="-18"/>
              </a:rPr>
            </a:br>
            <a:r>
              <a:rPr lang="pl-PL" sz="2400" b="0" dirty="0">
                <a:solidFill>
                  <a:srgbClr val="0070C0"/>
                </a:solidFill>
                <a:effectLst/>
                <a:latin typeface="Comic Sans MS" panose="030F0702030302020204" pitchFamily="66" charset="0"/>
              </a:rPr>
              <a:t>Nic nie wychodzi dobrze, jeśli nie chce się tego robić – jeśli uczymy się bo musimy. Dlatego bardzo ważne jest pozytywne nastawienie do nauki, jeśli </a:t>
            </a:r>
            <a:r>
              <a:rPr lang="pl-PL" sz="2400" b="0" u="sng" dirty="0">
                <a:solidFill>
                  <a:srgbClr val="0070C0"/>
                </a:solidFill>
                <a:effectLst/>
                <a:latin typeface="Comic Sans MS" panose="030F0702030302020204" pitchFamily="66" charset="0"/>
              </a:rPr>
              <a:t>muszę </a:t>
            </a:r>
            <a:r>
              <a:rPr lang="pl-PL" sz="2400" b="0" dirty="0">
                <a:solidFill>
                  <a:srgbClr val="0070C0"/>
                </a:solidFill>
                <a:effectLst/>
                <a:latin typeface="Comic Sans MS" panose="030F0702030302020204" pitchFamily="66" charset="0"/>
              </a:rPr>
              <a:t>zamienimy na </a:t>
            </a:r>
            <a:r>
              <a:rPr lang="pl-PL" sz="2400" b="0" u="sng" dirty="0">
                <a:solidFill>
                  <a:srgbClr val="0070C0"/>
                </a:solidFill>
                <a:effectLst/>
                <a:latin typeface="Comic Sans MS" panose="030F0702030302020204" pitchFamily="66" charset="0"/>
              </a:rPr>
              <a:t>chcę. </a:t>
            </a:r>
            <a:r>
              <a:rPr lang="pl-PL" sz="2400" b="0" dirty="0">
                <a:solidFill>
                  <a:srgbClr val="0070C0"/>
                </a:solidFill>
                <a:effectLst/>
                <a:latin typeface="Comic Sans MS" panose="030F0702030302020204" pitchFamily="66" charset="0"/>
              </a:rPr>
              <a:t/>
            </a:r>
            <a:br>
              <a:rPr lang="pl-PL" sz="2400" b="0" dirty="0">
                <a:solidFill>
                  <a:srgbClr val="0070C0"/>
                </a:solidFill>
                <a:effectLst/>
                <a:latin typeface="Comic Sans MS" panose="030F0702030302020204" pitchFamily="66" charset="0"/>
              </a:rPr>
            </a:br>
            <a:r>
              <a:rPr lang="pl-PL" sz="2400" b="0" dirty="0">
                <a:solidFill>
                  <a:srgbClr val="0070C0"/>
                </a:solidFill>
                <a:effectLst/>
                <a:latin typeface="Comic Sans MS" panose="030F0702030302020204" pitchFamily="66" charset="0"/>
              </a:rPr>
              <a:t>Aby podnieść swoją motywację do uczenia się możesz np. wyobrażać sobie, że umiesz dany materiał i dostajesz </a:t>
            </a:r>
            <a:r>
              <a:rPr lang="pl-PL" sz="2400" b="0" dirty="0" smtClean="0">
                <a:solidFill>
                  <a:srgbClr val="0070C0"/>
                </a:solidFill>
                <a:effectLst/>
                <a:latin typeface="Comic Sans MS" panose="030F0702030302020204" pitchFamily="66" charset="0"/>
              </a:rPr>
              <a:t>dobrą ocenę.</a:t>
            </a:r>
            <a:endParaRPr lang="pl-PL" sz="2400" b="0" dirty="0">
              <a:solidFill>
                <a:srgbClr val="0070C0"/>
              </a:solidFill>
              <a:effectLst/>
              <a:latin typeface="Comic Sans MS" panose="030F0702030302020204" pitchFamily="66" charset="0"/>
            </a:endParaRPr>
          </a:p>
        </p:txBody>
      </p:sp>
    </p:spTree>
    <p:extLst>
      <p:ext uri="{BB962C8B-B14F-4D97-AF65-F5344CB8AC3E}">
        <p14:creationId xmlns:p14="http://schemas.microsoft.com/office/powerpoint/2010/main" val="3807692815"/>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755576" y="1124744"/>
            <a:ext cx="3456384" cy="4752528"/>
          </a:xfrm>
        </p:spPr>
        <p:txBody>
          <a:bodyPr/>
          <a:lstStyle/>
          <a:p>
            <a:r>
              <a:rPr lang="pl-PL" sz="2800" dirty="0">
                <a:solidFill>
                  <a:srgbClr val="0070C0"/>
                </a:solidFill>
                <a:effectLst/>
                <a:latin typeface="Comic Sans MS" panose="030F0702030302020204" pitchFamily="66" charset="0"/>
              </a:rPr>
              <a:t>Zobacz oczyma wyobraźni swój sukces i poczuj go. </a:t>
            </a:r>
            <a:r>
              <a:rPr lang="pl-PL" sz="2800" dirty="0" smtClean="0">
                <a:effectLst/>
                <a:latin typeface="Comic Sans MS" panose="030F0702030302020204" pitchFamily="66" charset="0"/>
              </a:rPr>
              <a:t/>
            </a:r>
            <a:br>
              <a:rPr lang="pl-PL" sz="2800" dirty="0" smtClean="0">
                <a:effectLst/>
                <a:latin typeface="Comic Sans MS" panose="030F0702030302020204" pitchFamily="66" charset="0"/>
              </a:rPr>
            </a:br>
            <a:r>
              <a:rPr lang="pl-PL" sz="2800" dirty="0" smtClean="0">
                <a:effectLst/>
                <a:latin typeface="Comic Sans MS" panose="030F0702030302020204" pitchFamily="66" charset="0"/>
              </a:rPr>
              <a:t/>
            </a:r>
            <a:br>
              <a:rPr lang="pl-PL" sz="2800" dirty="0" smtClean="0">
                <a:effectLst/>
                <a:latin typeface="Comic Sans MS" panose="030F0702030302020204" pitchFamily="66" charset="0"/>
              </a:rPr>
            </a:br>
            <a:r>
              <a:rPr lang="pl-PL" sz="2800" dirty="0">
                <a:effectLst/>
                <a:latin typeface="Comic Sans MS" panose="030F0702030302020204" pitchFamily="66" charset="0"/>
              </a:rPr>
              <a:t/>
            </a:r>
            <a:br>
              <a:rPr lang="pl-PL" sz="2800" dirty="0">
                <a:effectLst/>
                <a:latin typeface="Comic Sans MS" panose="030F0702030302020204" pitchFamily="66" charset="0"/>
              </a:rPr>
            </a:br>
            <a:r>
              <a:rPr lang="pl-PL" sz="2800" dirty="0">
                <a:solidFill>
                  <a:schemeClr val="accent3">
                    <a:lumMod val="75000"/>
                  </a:schemeClr>
                </a:solidFill>
                <a:effectLst/>
                <a:latin typeface="Comic Sans MS" panose="030F0702030302020204" pitchFamily="66" charset="0"/>
              </a:rPr>
              <a:t>Wyznacz sobie cel i uwierz we własne siły. Nawet małe sukcesy zmotywują Cię do następnych.</a:t>
            </a:r>
            <a:endParaRPr lang="pl-PL" sz="2800" dirty="0">
              <a:solidFill>
                <a:schemeClr val="accent3">
                  <a:lumMod val="75000"/>
                </a:schemeClr>
              </a:solidFill>
              <a:latin typeface="Comic Sans MS" panose="030F0702030302020204" pitchFamily="66" charset="0"/>
            </a:endParaRPr>
          </a:p>
        </p:txBody>
      </p:sp>
      <p:pic>
        <p:nvPicPr>
          <p:cNvPr id="4" name="Obraz 3" descr="Wolf, Firmy, Ładny, Biznesu, Kciuki Up"/>
          <p:cNvPicPr/>
          <p:nvPr/>
        </p:nvPicPr>
        <p:blipFill>
          <a:blip r:embed="rId2">
            <a:extLst>
              <a:ext uri="{28A0092B-C50C-407E-A947-70E740481C1C}">
                <a14:useLocalDpi xmlns:a14="http://schemas.microsoft.com/office/drawing/2010/main" val="0"/>
              </a:ext>
            </a:extLst>
          </a:blip>
          <a:srcRect/>
          <a:stretch>
            <a:fillRect/>
          </a:stretch>
        </p:blipFill>
        <p:spPr bwMode="auto">
          <a:xfrm>
            <a:off x="4571999" y="1776347"/>
            <a:ext cx="3019425" cy="3238500"/>
          </a:xfrm>
          <a:prstGeom prst="rect">
            <a:avLst/>
          </a:prstGeom>
          <a:noFill/>
          <a:ln>
            <a:noFill/>
          </a:ln>
        </p:spPr>
      </p:pic>
    </p:spTree>
    <p:extLst>
      <p:ext uri="{BB962C8B-B14F-4D97-AF65-F5344CB8AC3E}">
        <p14:creationId xmlns:p14="http://schemas.microsoft.com/office/powerpoint/2010/main" val="1036890143"/>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83568" y="1052736"/>
            <a:ext cx="7774632" cy="4536504"/>
          </a:xfrm>
        </p:spPr>
        <p:txBody>
          <a:bodyPr/>
          <a:lstStyle/>
          <a:p>
            <a:pPr>
              <a:lnSpc>
                <a:spcPct val="150000"/>
              </a:lnSpc>
            </a:pPr>
            <a:r>
              <a:rPr lang="pl-PL" sz="2400" b="0" dirty="0" smtClean="0">
                <a:solidFill>
                  <a:srgbClr val="0070C0"/>
                </a:solidFill>
                <a:effectLst/>
                <a:latin typeface="Comic Sans MS" panose="030F0702030302020204" pitchFamily="66" charset="0"/>
              </a:rPr>
              <a:t/>
            </a:r>
            <a:br>
              <a:rPr lang="pl-PL" sz="2400" b="0" dirty="0" smtClean="0">
                <a:solidFill>
                  <a:srgbClr val="0070C0"/>
                </a:solidFill>
                <a:effectLst/>
                <a:latin typeface="Comic Sans MS" panose="030F0702030302020204" pitchFamily="66" charset="0"/>
              </a:rPr>
            </a:br>
            <a:r>
              <a:rPr lang="pl-PL" sz="2400" b="0" dirty="0">
                <a:solidFill>
                  <a:srgbClr val="0070C0"/>
                </a:solidFill>
                <a:effectLst/>
                <a:latin typeface="Comic Sans MS" panose="030F0702030302020204" pitchFamily="66" charset="0"/>
              </a:rPr>
              <a:t/>
            </a:r>
            <a:br>
              <a:rPr lang="pl-PL" sz="2400" b="0" dirty="0">
                <a:solidFill>
                  <a:srgbClr val="0070C0"/>
                </a:solidFill>
                <a:effectLst/>
                <a:latin typeface="Comic Sans MS" panose="030F0702030302020204" pitchFamily="66" charset="0"/>
              </a:rPr>
            </a:br>
            <a:r>
              <a:rPr lang="pl-PL" sz="2400" b="0" dirty="0" smtClean="0">
                <a:solidFill>
                  <a:srgbClr val="0070C0"/>
                </a:solidFill>
                <a:effectLst/>
                <a:latin typeface="Comic Sans MS" panose="030F0702030302020204" pitchFamily="66" charset="0"/>
              </a:rPr>
              <a:t>Poszukaj </a:t>
            </a:r>
            <a:r>
              <a:rPr lang="pl-PL" sz="2400" b="0" dirty="0">
                <a:solidFill>
                  <a:srgbClr val="0070C0"/>
                </a:solidFill>
                <a:effectLst/>
                <a:latin typeface="Comic Sans MS" panose="030F0702030302020204" pitchFamily="66" charset="0"/>
              </a:rPr>
              <a:t>sposobu, aby nauka była przyjemniejsza, wykorzystaj czynności, które chętnie wykonujesz np. jeśli nie lubisz wypisywać słów na kartce rób to w aplikacji, jeśli lubisz rysować możesz porządkować informacje w kolorowych tabelach</a:t>
            </a:r>
            <a:r>
              <a:rPr lang="pl-PL" sz="2400" b="0" dirty="0" smtClean="0">
                <a:solidFill>
                  <a:srgbClr val="0070C0"/>
                </a:solidFill>
                <a:effectLst/>
                <a:latin typeface="Comic Sans MS" panose="030F0702030302020204" pitchFamily="66" charset="0"/>
              </a:rPr>
              <a:t>.</a:t>
            </a:r>
            <a:br>
              <a:rPr lang="pl-PL" sz="2400" b="0" dirty="0" smtClean="0">
                <a:solidFill>
                  <a:srgbClr val="0070C0"/>
                </a:solidFill>
                <a:effectLst/>
                <a:latin typeface="Comic Sans MS" panose="030F0702030302020204" pitchFamily="66" charset="0"/>
              </a:rPr>
            </a:br>
            <a:r>
              <a:rPr lang="pl-PL" sz="2400" b="0" dirty="0">
                <a:solidFill>
                  <a:srgbClr val="0070C0"/>
                </a:solidFill>
                <a:effectLst/>
                <a:latin typeface="Comic Sans MS" panose="030F0702030302020204" pitchFamily="66" charset="0"/>
              </a:rPr>
              <a:t/>
            </a:r>
            <a:br>
              <a:rPr lang="pl-PL" sz="2400" b="0" dirty="0">
                <a:solidFill>
                  <a:srgbClr val="0070C0"/>
                </a:solidFill>
                <a:effectLst/>
                <a:latin typeface="Comic Sans MS" panose="030F0702030302020204" pitchFamily="66" charset="0"/>
              </a:rPr>
            </a:br>
            <a:r>
              <a:rPr lang="pl-PL" sz="2400" b="0" dirty="0" smtClean="0">
                <a:solidFill>
                  <a:srgbClr val="0070C0"/>
                </a:solidFill>
                <a:effectLst/>
                <a:latin typeface="Comic Sans MS" panose="030F0702030302020204" pitchFamily="66" charset="0"/>
              </a:rPr>
              <a:t> </a:t>
            </a:r>
            <a:r>
              <a:rPr lang="pl-PL" sz="2400" b="0" dirty="0">
                <a:solidFill>
                  <a:schemeClr val="accent3">
                    <a:lumMod val="75000"/>
                  </a:schemeClr>
                </a:solidFill>
                <a:effectLst/>
                <a:latin typeface="Comic Sans MS" panose="030F0702030302020204" pitchFamily="66" charset="0"/>
              </a:rPr>
              <a:t>Efektywnemu uczeniu sprzyja też zainteresowanie tematem- gdy uczymy się czegoś, co nas interesuje</a:t>
            </a:r>
            <a:r>
              <a:rPr lang="pl-PL" sz="2400" b="0" dirty="0" smtClean="0">
                <a:solidFill>
                  <a:schemeClr val="accent3">
                    <a:lumMod val="75000"/>
                  </a:schemeClr>
                </a:solidFill>
                <a:effectLst/>
                <a:latin typeface="Comic Sans MS" panose="030F0702030302020204" pitchFamily="66" charset="0"/>
              </a:rPr>
              <a:t>.</a:t>
            </a:r>
            <a:endParaRPr lang="pl-PL" dirty="0"/>
          </a:p>
        </p:txBody>
      </p:sp>
    </p:spTree>
    <p:extLst>
      <p:ext uri="{BB962C8B-B14F-4D97-AF65-F5344CB8AC3E}">
        <p14:creationId xmlns:p14="http://schemas.microsoft.com/office/powerpoint/2010/main" val="56750542"/>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404664"/>
            <a:ext cx="7918648" cy="5472608"/>
          </a:xfrm>
        </p:spPr>
        <p:txBody>
          <a:bodyPr/>
          <a:lstStyle/>
          <a:p>
            <a:pPr lvl="0" algn="ctr">
              <a:lnSpc>
                <a:spcPct val="150000"/>
              </a:lnSpc>
            </a:pPr>
            <a:r>
              <a:rPr lang="pl-PL" sz="3600" dirty="0" smtClean="0">
                <a:solidFill>
                  <a:schemeClr val="accent1"/>
                </a:solidFill>
                <a:effectLst/>
                <a:latin typeface="Patrick Hand SC" panose="00000500000000000000" pitchFamily="2" charset="-18"/>
              </a:rPr>
              <a:t/>
            </a:r>
            <a:br>
              <a:rPr lang="pl-PL" sz="3600" dirty="0" smtClean="0">
                <a:solidFill>
                  <a:schemeClr val="accent1"/>
                </a:solidFill>
                <a:effectLst/>
                <a:latin typeface="Patrick Hand SC" panose="00000500000000000000" pitchFamily="2" charset="-18"/>
              </a:rPr>
            </a:br>
            <a:r>
              <a:rPr lang="pl-PL" sz="3600" dirty="0">
                <a:solidFill>
                  <a:schemeClr val="accent1"/>
                </a:solidFill>
                <a:effectLst/>
                <a:latin typeface="Patrick Hand SC" panose="00000500000000000000" pitchFamily="2" charset="-18"/>
              </a:rPr>
              <a:t/>
            </a:r>
            <a:br>
              <a:rPr lang="pl-PL" sz="3600" dirty="0">
                <a:solidFill>
                  <a:schemeClr val="accent1"/>
                </a:solidFill>
                <a:effectLst/>
                <a:latin typeface="Patrick Hand SC" panose="00000500000000000000" pitchFamily="2" charset="-18"/>
              </a:rPr>
            </a:br>
            <a:r>
              <a:rPr lang="pl-PL" sz="3600" dirty="0" smtClean="0">
                <a:solidFill>
                  <a:schemeClr val="accent1"/>
                </a:solidFill>
                <a:effectLst/>
                <a:latin typeface="Patrick Hand SC" panose="00000500000000000000" pitchFamily="2" charset="-18"/>
              </a:rPr>
              <a:t/>
            </a:r>
            <a:br>
              <a:rPr lang="pl-PL" sz="3600" dirty="0" smtClean="0">
                <a:solidFill>
                  <a:schemeClr val="accent1"/>
                </a:solidFill>
                <a:effectLst/>
                <a:latin typeface="Patrick Hand SC" panose="00000500000000000000" pitchFamily="2" charset="-18"/>
              </a:rPr>
            </a:br>
            <a:r>
              <a:rPr lang="pl-PL" sz="3600" dirty="0">
                <a:solidFill>
                  <a:schemeClr val="accent1"/>
                </a:solidFill>
                <a:effectLst/>
                <a:latin typeface="Patrick Hand SC" panose="00000500000000000000" pitchFamily="2" charset="-18"/>
              </a:rPr>
              <a:t/>
            </a:r>
            <a:br>
              <a:rPr lang="pl-PL" sz="3600" dirty="0">
                <a:solidFill>
                  <a:schemeClr val="accent1"/>
                </a:solidFill>
                <a:effectLst/>
                <a:latin typeface="Patrick Hand SC" panose="00000500000000000000" pitchFamily="2" charset="-18"/>
              </a:rPr>
            </a:br>
            <a:r>
              <a:rPr lang="pl-PL" sz="3200" dirty="0" smtClean="0">
                <a:solidFill>
                  <a:schemeClr val="accent1"/>
                </a:solidFill>
                <a:effectLst/>
                <a:latin typeface="Segoe Print" panose="02000600000000000000" pitchFamily="2" charset="0"/>
              </a:rPr>
              <a:t>2. ZROZUMIENIE MATERIAŁU</a:t>
            </a:r>
            <a:r>
              <a:rPr lang="pl-PL" sz="2800" dirty="0">
                <a:solidFill>
                  <a:srgbClr val="0070C0"/>
                </a:solidFill>
                <a:effectLst/>
                <a:latin typeface="Patrick Hand SC" panose="00000500000000000000" pitchFamily="2" charset="-18"/>
              </a:rPr>
              <a:t/>
            </a:r>
            <a:br>
              <a:rPr lang="pl-PL" sz="2800" dirty="0">
                <a:solidFill>
                  <a:srgbClr val="0070C0"/>
                </a:solidFill>
                <a:effectLst/>
                <a:latin typeface="Patrick Hand SC" panose="00000500000000000000" pitchFamily="2" charset="-18"/>
              </a:rPr>
            </a:br>
            <a:r>
              <a:rPr lang="pl-PL" sz="2000" b="0" dirty="0">
                <a:solidFill>
                  <a:srgbClr val="0070C0"/>
                </a:solidFill>
                <a:effectLst/>
                <a:latin typeface="Comic Sans MS" panose="030F0702030302020204" pitchFamily="66" charset="0"/>
              </a:rPr>
              <a:t>Zainteresowanie można zwiększyć dzięki bliższemu poznaniu i zrozumieniu. Trudno przyswoić i zapamiętać coś, czego się nie rozumie. Dlatego ważne jest zanim zaczniesz się uczyć abyś zrozumiał temat. Czy umiesz własnymi słowami powiedzieć  to, co przeczytałeś? </a:t>
            </a:r>
            <a:r>
              <a:rPr lang="pl-PL" sz="2000" b="0" dirty="0" smtClean="0">
                <a:solidFill>
                  <a:srgbClr val="0070C0"/>
                </a:solidFill>
                <a:effectLst/>
                <a:latin typeface="Comic Sans MS" panose="030F0702030302020204" pitchFamily="66" charset="0"/>
              </a:rPr>
              <a:t>Zainteresowaniu </a:t>
            </a:r>
            <a:r>
              <a:rPr lang="pl-PL" sz="2000" b="0" dirty="0">
                <a:solidFill>
                  <a:srgbClr val="0070C0"/>
                </a:solidFill>
                <a:effectLst/>
                <a:latin typeface="Comic Sans MS" panose="030F0702030302020204" pitchFamily="66" charset="0"/>
              </a:rPr>
              <a:t>i zrozumieniu  sprzyja także  aktywność własna np.: robienie notatek, szkicowanie, dyskusja, poszukiwanie dodatkowych informacji. Możesz np. opowiedzieć albo wyjaśnić to, czego się uczysz młodszemu rodzeństwu (najlepiej uczymy się ucząc  innych </a:t>
            </a:r>
            <a:r>
              <a:rPr lang="pl-PL" sz="2000" b="0" dirty="0" smtClean="0">
                <a:solidFill>
                  <a:srgbClr val="0070C0"/>
                </a:solidFill>
                <a:effectLst/>
                <a:latin typeface="Comic Sans MS" panose="030F0702030302020204" pitchFamily="66" charset="0"/>
              </a:rPr>
              <a:t>:)</a:t>
            </a:r>
            <a:endParaRPr lang="pl-PL" dirty="0"/>
          </a:p>
        </p:txBody>
      </p:sp>
    </p:spTree>
    <p:extLst>
      <p:ext uri="{BB962C8B-B14F-4D97-AF65-F5344CB8AC3E}">
        <p14:creationId xmlns:p14="http://schemas.microsoft.com/office/powerpoint/2010/main" val="4289253989"/>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548680"/>
            <a:ext cx="7918648" cy="4248472"/>
          </a:xfrm>
        </p:spPr>
        <p:txBody>
          <a:bodyPr/>
          <a:lstStyle/>
          <a:p>
            <a:pPr lvl="0"/>
            <a:r>
              <a:rPr lang="pl-PL" sz="4000" dirty="0" smtClean="0">
                <a:solidFill>
                  <a:schemeClr val="accent1"/>
                </a:solidFill>
                <a:effectLst/>
                <a:latin typeface="Patrick Hand SC" panose="00000500000000000000" pitchFamily="2" charset="-18"/>
              </a:rPr>
              <a:t>3. </a:t>
            </a:r>
            <a:r>
              <a:rPr lang="pl-PL" sz="2800" dirty="0" smtClean="0">
                <a:solidFill>
                  <a:schemeClr val="accent1"/>
                </a:solidFill>
                <a:effectLst/>
                <a:latin typeface="Segoe Print" panose="02000600000000000000" pitchFamily="2" charset="0"/>
              </a:rPr>
              <a:t>NAUKA W OKREŚLONYM PORZĄDKU</a:t>
            </a:r>
            <a:r>
              <a:rPr lang="pl-PL" sz="4000" dirty="0" smtClean="0">
                <a:solidFill>
                  <a:schemeClr val="accent1"/>
                </a:solidFill>
                <a:effectLst/>
                <a:latin typeface="Patrick Hand SC" panose="00000500000000000000" pitchFamily="2" charset="-18"/>
              </a:rPr>
              <a:t/>
            </a:r>
            <a:br>
              <a:rPr lang="pl-PL" sz="4000" dirty="0" smtClean="0">
                <a:solidFill>
                  <a:schemeClr val="accent1"/>
                </a:solidFill>
                <a:effectLst/>
                <a:latin typeface="Patrick Hand SC" panose="00000500000000000000" pitchFamily="2" charset="-18"/>
              </a:rPr>
            </a:br>
            <a:r>
              <a:rPr lang="pl-PL" sz="2800" dirty="0">
                <a:solidFill>
                  <a:srgbClr val="0070C0"/>
                </a:solidFill>
                <a:effectLst/>
                <a:latin typeface="Comic Sans MS" panose="030F0702030302020204" pitchFamily="66" charset="0"/>
              </a:rPr>
              <a:t/>
            </a:r>
            <a:br>
              <a:rPr lang="pl-PL" sz="2800" dirty="0">
                <a:solidFill>
                  <a:srgbClr val="0070C0"/>
                </a:solidFill>
                <a:effectLst/>
                <a:latin typeface="Comic Sans MS" panose="030F0702030302020204" pitchFamily="66" charset="0"/>
              </a:rPr>
            </a:br>
            <a:r>
              <a:rPr lang="pl-PL" sz="2400" b="0" dirty="0">
                <a:solidFill>
                  <a:srgbClr val="0070C0"/>
                </a:solidFill>
                <a:effectLst/>
                <a:latin typeface="Comic Sans MS" panose="030F0702030302020204" pitchFamily="66" charset="0"/>
              </a:rPr>
              <a:t>Jeśli materiału jest dużo, możesz mieć wrażenie, że nie dasz rady wszystkiego się nauczyć (a to wywoła nieprzyjemne emocje i zniechęci Cię do </a:t>
            </a:r>
            <a:r>
              <a:rPr lang="pl-PL" sz="2400" b="0" dirty="0" smtClean="0">
                <a:solidFill>
                  <a:srgbClr val="0070C0"/>
                </a:solidFill>
                <a:effectLst/>
                <a:latin typeface="Comic Sans MS" panose="030F0702030302020204" pitchFamily="66" charset="0"/>
              </a:rPr>
              <a:t>nauki   </a:t>
            </a:r>
            <a:br>
              <a:rPr lang="pl-PL" sz="2400" b="0" dirty="0" smtClean="0">
                <a:solidFill>
                  <a:srgbClr val="0070C0"/>
                </a:solidFill>
                <a:effectLst/>
                <a:latin typeface="Comic Sans MS" panose="030F0702030302020204" pitchFamily="66" charset="0"/>
              </a:rPr>
            </a:br>
            <a:r>
              <a:rPr lang="pl-PL" sz="2400" b="0" dirty="0" smtClean="0">
                <a:solidFill>
                  <a:srgbClr val="0070C0"/>
                </a:solidFill>
                <a:effectLst/>
                <a:latin typeface="Comic Sans MS" panose="030F0702030302020204" pitchFamily="66" charset="0"/>
              </a:rPr>
              <a:t/>
            </a:r>
            <a:br>
              <a:rPr lang="pl-PL" sz="2400" b="0" dirty="0" smtClean="0">
                <a:solidFill>
                  <a:srgbClr val="0070C0"/>
                </a:solidFill>
                <a:effectLst/>
                <a:latin typeface="Comic Sans MS" panose="030F0702030302020204" pitchFamily="66" charset="0"/>
              </a:rPr>
            </a:br>
            <a:r>
              <a:rPr lang="pl-PL" sz="2400" b="0" dirty="0" smtClean="0">
                <a:solidFill>
                  <a:srgbClr val="0070C0"/>
                </a:solidFill>
                <a:effectLst/>
                <a:latin typeface="Comic Sans MS" panose="030F0702030302020204" pitchFamily="66" charset="0"/>
              </a:rPr>
              <a:t>Dobrze </a:t>
            </a:r>
            <a:r>
              <a:rPr lang="pl-PL" sz="2400" b="0" dirty="0">
                <a:solidFill>
                  <a:srgbClr val="0070C0"/>
                </a:solidFill>
                <a:effectLst/>
                <a:latin typeface="Comic Sans MS" panose="030F0702030302020204" pitchFamily="66" charset="0"/>
              </a:rPr>
              <a:t>jest podzielić materiał na mniejsze części  (mniej oznacza łatwiej </a:t>
            </a:r>
            <a:r>
              <a:rPr lang="pl-PL" sz="2400" b="0" dirty="0" smtClean="0">
                <a:solidFill>
                  <a:srgbClr val="0070C0"/>
                </a:solidFill>
                <a:effectLst/>
                <a:latin typeface="Comic Sans MS" panose="030F0702030302020204" pitchFamily="66" charset="0"/>
              </a:rPr>
              <a:t>       </a:t>
            </a:r>
            <a:r>
              <a:rPr lang="pl-PL" sz="2400" b="0" dirty="0" smtClean="0">
                <a:solidFill>
                  <a:srgbClr val="0070C0"/>
                </a:solidFill>
                <a:effectLst/>
                <a:latin typeface="Comic Sans MS" panose="030F0702030302020204" pitchFamily="66" charset="0"/>
                <a:sym typeface="Wingdings"/>
              </a:rPr>
              <a:t> </a:t>
            </a:r>
            <a:r>
              <a:rPr lang="pl-PL" sz="2400" b="0" dirty="0" smtClean="0">
                <a:solidFill>
                  <a:srgbClr val="0070C0"/>
                </a:solidFill>
                <a:effectLst/>
                <a:latin typeface="Comic Sans MS" panose="030F0702030302020204" pitchFamily="66" charset="0"/>
              </a:rPr>
              <a:t>i </a:t>
            </a:r>
            <a:r>
              <a:rPr lang="pl-PL" sz="2400" b="0" dirty="0">
                <a:solidFill>
                  <a:srgbClr val="0070C0"/>
                </a:solidFill>
                <a:effectLst/>
                <a:latin typeface="Comic Sans MS" panose="030F0702030302020204" pitchFamily="66" charset="0"/>
              </a:rPr>
              <a:t>zrobić plan nauki. </a:t>
            </a:r>
            <a:endParaRPr lang="pl-PL" dirty="0"/>
          </a:p>
        </p:txBody>
      </p:sp>
      <p:pic>
        <p:nvPicPr>
          <p:cNvPr id="3" name="Obraz 2" descr="Graficzny, Pogarda Emoticon, Eyeroll"/>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28850" y="3356992"/>
            <a:ext cx="494509" cy="432048"/>
          </a:xfrm>
          <a:prstGeom prst="rect">
            <a:avLst/>
          </a:prstGeom>
          <a:noFill/>
          <a:ln>
            <a:noFill/>
          </a:ln>
        </p:spPr>
      </p:pic>
      <p:pic>
        <p:nvPicPr>
          <p:cNvPr id="4" name="Obraz 3" descr="Graficzny, Przyjazny Emoticon, Buźka, Wychodząc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6404" y="4514244"/>
            <a:ext cx="457200" cy="456565"/>
          </a:xfrm>
          <a:prstGeom prst="rect">
            <a:avLst/>
          </a:prstGeom>
          <a:noFill/>
          <a:ln>
            <a:noFill/>
          </a:ln>
        </p:spPr>
      </p:pic>
    </p:spTree>
    <p:extLst>
      <p:ext uri="{BB962C8B-B14F-4D97-AF65-F5344CB8AC3E}">
        <p14:creationId xmlns:p14="http://schemas.microsoft.com/office/powerpoint/2010/main" val="2373981137"/>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548680"/>
            <a:ext cx="7918648" cy="5852120"/>
          </a:xfrm>
        </p:spPr>
        <p:txBody>
          <a:bodyPr/>
          <a:lstStyle/>
          <a:p>
            <a:r>
              <a:rPr lang="pl-PL" sz="2800" dirty="0" smtClean="0">
                <a:solidFill>
                  <a:srgbClr val="0070C0"/>
                </a:solidFill>
                <a:effectLst/>
              </a:rPr>
              <a:t/>
            </a:r>
            <a:br>
              <a:rPr lang="pl-PL" sz="2800" dirty="0" smtClean="0">
                <a:solidFill>
                  <a:srgbClr val="0070C0"/>
                </a:solidFill>
                <a:effectLst/>
              </a:rPr>
            </a:br>
            <a:r>
              <a:rPr lang="pl-PL" sz="2800" dirty="0">
                <a:solidFill>
                  <a:srgbClr val="0070C0"/>
                </a:solidFill>
                <a:effectLst/>
              </a:rPr>
              <a:t/>
            </a:r>
            <a:br>
              <a:rPr lang="pl-PL" sz="2800" dirty="0">
                <a:solidFill>
                  <a:srgbClr val="0070C0"/>
                </a:solidFill>
                <a:effectLst/>
              </a:rPr>
            </a:br>
            <a:r>
              <a:rPr lang="pl-PL" sz="2800" dirty="0" smtClean="0">
                <a:solidFill>
                  <a:srgbClr val="0070C0"/>
                </a:solidFill>
                <a:effectLst/>
              </a:rPr>
              <a:t/>
            </a:r>
            <a:br>
              <a:rPr lang="pl-PL" sz="2800" dirty="0" smtClean="0">
                <a:solidFill>
                  <a:srgbClr val="0070C0"/>
                </a:solidFill>
                <a:effectLst/>
              </a:rPr>
            </a:br>
            <a:r>
              <a:rPr lang="pl-PL" sz="2800" dirty="0">
                <a:solidFill>
                  <a:srgbClr val="0070C0"/>
                </a:solidFill>
                <a:effectLst/>
              </a:rPr>
              <a:t/>
            </a:r>
            <a:br>
              <a:rPr lang="pl-PL" sz="2800" dirty="0">
                <a:solidFill>
                  <a:srgbClr val="0070C0"/>
                </a:solidFill>
                <a:effectLst/>
              </a:rPr>
            </a:br>
            <a:r>
              <a:rPr lang="pl-PL" sz="2800" dirty="0" smtClean="0">
                <a:solidFill>
                  <a:srgbClr val="0070C0"/>
                </a:solidFill>
                <a:effectLst/>
              </a:rPr>
              <a:t/>
            </a:r>
            <a:br>
              <a:rPr lang="pl-PL" sz="2800" dirty="0" smtClean="0">
                <a:solidFill>
                  <a:srgbClr val="0070C0"/>
                </a:solidFill>
                <a:effectLst/>
              </a:rPr>
            </a:br>
            <a:r>
              <a:rPr lang="pl-PL" sz="2800" dirty="0" smtClean="0">
                <a:solidFill>
                  <a:srgbClr val="0070C0"/>
                </a:solidFill>
                <a:effectLst/>
              </a:rPr>
              <a:t/>
            </a:r>
            <a:br>
              <a:rPr lang="pl-PL" sz="2800" dirty="0" smtClean="0">
                <a:solidFill>
                  <a:srgbClr val="0070C0"/>
                </a:solidFill>
                <a:effectLst/>
              </a:rPr>
            </a:br>
            <a:r>
              <a:rPr lang="pl-PL" sz="2800" dirty="0">
                <a:solidFill>
                  <a:srgbClr val="0070C0"/>
                </a:solidFill>
                <a:effectLst/>
              </a:rPr>
              <a:t/>
            </a:r>
            <a:br>
              <a:rPr lang="pl-PL" sz="2800" dirty="0">
                <a:solidFill>
                  <a:srgbClr val="0070C0"/>
                </a:solidFill>
                <a:effectLst/>
              </a:rPr>
            </a:br>
            <a:r>
              <a:rPr lang="pl-PL" sz="2800" dirty="0" smtClean="0">
                <a:solidFill>
                  <a:srgbClr val="0070C0"/>
                </a:solidFill>
                <a:effectLst/>
              </a:rPr>
              <a:t/>
            </a:r>
            <a:br>
              <a:rPr lang="pl-PL" sz="2800" dirty="0" smtClean="0">
                <a:solidFill>
                  <a:srgbClr val="0070C0"/>
                </a:solidFill>
                <a:effectLst/>
              </a:rPr>
            </a:br>
            <a:r>
              <a:rPr lang="pl-PL" sz="2800" dirty="0">
                <a:solidFill>
                  <a:srgbClr val="0070C0"/>
                </a:solidFill>
                <a:effectLst/>
              </a:rPr>
              <a:t/>
            </a:r>
            <a:br>
              <a:rPr lang="pl-PL" sz="2800" dirty="0">
                <a:solidFill>
                  <a:srgbClr val="0070C0"/>
                </a:solidFill>
                <a:effectLst/>
              </a:rPr>
            </a:br>
            <a:r>
              <a:rPr lang="pl-PL" sz="2800" b="0" dirty="0" smtClean="0">
                <a:solidFill>
                  <a:srgbClr val="0070C0"/>
                </a:solidFill>
                <a:effectLst/>
                <a:latin typeface="Comic Sans MS" panose="030F0702030302020204" pitchFamily="66" charset="0"/>
              </a:rPr>
              <a:t>Plan </a:t>
            </a:r>
            <a:r>
              <a:rPr lang="pl-PL" sz="2800" b="0" dirty="0">
                <a:solidFill>
                  <a:srgbClr val="0070C0"/>
                </a:solidFill>
                <a:effectLst/>
                <a:latin typeface="Comic Sans MS" panose="030F0702030302020204" pitchFamily="66" charset="0"/>
              </a:rPr>
              <a:t>nauki możesz wykorzystać do rozłożenia materiału, którego uczysz się na pracę klasową</a:t>
            </a:r>
            <a:r>
              <a:rPr lang="pl-PL" sz="2800" b="0" dirty="0" smtClean="0">
                <a:solidFill>
                  <a:srgbClr val="0070C0"/>
                </a:solidFill>
                <a:effectLst/>
                <a:latin typeface="Comic Sans MS" panose="030F0702030302020204" pitchFamily="66" charset="0"/>
              </a:rPr>
              <a:t>.</a:t>
            </a:r>
            <a:br>
              <a:rPr lang="pl-PL" sz="2800" b="0" dirty="0" smtClean="0">
                <a:solidFill>
                  <a:srgbClr val="0070C0"/>
                </a:solidFill>
                <a:effectLst/>
                <a:latin typeface="Comic Sans MS" panose="030F0702030302020204" pitchFamily="66" charset="0"/>
              </a:rPr>
            </a:br>
            <a:r>
              <a:rPr lang="pl-PL" sz="2800" b="0" dirty="0" smtClean="0">
                <a:solidFill>
                  <a:srgbClr val="0070C0"/>
                </a:solidFill>
                <a:effectLst/>
                <a:latin typeface="Comic Sans MS" panose="030F0702030302020204" pitchFamily="66" charset="0"/>
              </a:rPr>
              <a:t> </a:t>
            </a:r>
            <a:br>
              <a:rPr lang="pl-PL" sz="2800" b="0" dirty="0" smtClean="0">
                <a:solidFill>
                  <a:srgbClr val="0070C0"/>
                </a:solidFill>
                <a:effectLst/>
                <a:latin typeface="Comic Sans MS" panose="030F0702030302020204" pitchFamily="66" charset="0"/>
              </a:rPr>
            </a:br>
            <a:r>
              <a:rPr lang="pl-PL" sz="2800" b="0" dirty="0" smtClean="0">
                <a:solidFill>
                  <a:srgbClr val="0070C0"/>
                </a:solidFill>
                <a:effectLst/>
                <a:latin typeface="Comic Sans MS" panose="030F0702030302020204" pitchFamily="66" charset="0"/>
              </a:rPr>
              <a:t>Możesz </a:t>
            </a:r>
            <a:r>
              <a:rPr lang="pl-PL" sz="2800" b="0" dirty="0">
                <a:solidFill>
                  <a:srgbClr val="0070C0"/>
                </a:solidFill>
                <a:effectLst/>
                <a:latin typeface="Comic Sans MS" panose="030F0702030302020204" pitchFamily="66" charset="0"/>
              </a:rPr>
              <a:t>wykonać plan tygodniowy lub tylko na konkretny dzień</a:t>
            </a:r>
            <a:r>
              <a:rPr lang="pl-PL" sz="2800" b="0" dirty="0" smtClean="0">
                <a:solidFill>
                  <a:srgbClr val="0070C0"/>
                </a:solidFill>
                <a:effectLst/>
                <a:latin typeface="Comic Sans MS" panose="030F0702030302020204" pitchFamily="66" charset="0"/>
              </a:rPr>
              <a:t>.</a:t>
            </a:r>
            <a:r>
              <a:rPr lang="pl-PL" sz="2800" dirty="0">
                <a:solidFill>
                  <a:srgbClr val="0070C0"/>
                </a:solidFill>
                <a:effectLst/>
              </a:rPr>
              <a:t/>
            </a:r>
            <a:br>
              <a:rPr lang="pl-PL" sz="2800" dirty="0">
                <a:solidFill>
                  <a:srgbClr val="0070C0"/>
                </a:solidFill>
                <a:effectLst/>
              </a:rPr>
            </a:br>
            <a:r>
              <a:rPr lang="pl-PL" sz="2800" dirty="0" smtClean="0">
                <a:solidFill>
                  <a:srgbClr val="0070C0"/>
                </a:solidFill>
                <a:effectLst/>
              </a:rPr>
              <a:t/>
            </a:r>
            <a:br>
              <a:rPr lang="pl-PL" sz="2800" dirty="0" smtClean="0">
                <a:solidFill>
                  <a:srgbClr val="0070C0"/>
                </a:solidFill>
                <a:effectLst/>
              </a:rPr>
            </a:br>
            <a:r>
              <a:rPr lang="pl-PL" sz="2800" dirty="0" smtClean="0">
                <a:solidFill>
                  <a:srgbClr val="0070C0"/>
                </a:solidFill>
                <a:effectLst/>
              </a:rPr>
              <a:t/>
            </a:r>
            <a:br>
              <a:rPr lang="pl-PL" sz="2800" dirty="0" smtClean="0">
                <a:solidFill>
                  <a:srgbClr val="0070C0"/>
                </a:solidFill>
                <a:effectLst/>
              </a:rPr>
            </a:br>
            <a:r>
              <a:rPr lang="pl-PL" dirty="0">
                <a:effectLst/>
              </a:rPr>
              <a:t/>
            </a:r>
            <a:br>
              <a:rPr lang="pl-PL" dirty="0">
                <a:effectLst/>
              </a:rPr>
            </a:br>
            <a:endParaRPr lang="pl-PL" dirty="0"/>
          </a:p>
        </p:txBody>
      </p:sp>
      <p:pic>
        <p:nvPicPr>
          <p:cNvPr id="4" name="Obraz 3" descr="Lista, Notatki, Ikona, Płaska, Lista Kontrolna"/>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185652"/>
            <a:ext cx="3600440" cy="3123708"/>
          </a:xfrm>
          <a:prstGeom prst="rect">
            <a:avLst/>
          </a:prstGeom>
          <a:noFill/>
          <a:ln>
            <a:noFill/>
          </a:ln>
        </p:spPr>
      </p:pic>
    </p:spTree>
    <p:extLst>
      <p:ext uri="{BB962C8B-B14F-4D97-AF65-F5344CB8AC3E}">
        <p14:creationId xmlns:p14="http://schemas.microsoft.com/office/powerpoint/2010/main" val="1910512978"/>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2800" b="0" dirty="0" smtClean="0">
                <a:solidFill>
                  <a:srgbClr val="0070C0"/>
                </a:solidFill>
                <a:effectLst/>
                <a:latin typeface="Comic Sans MS" panose="030F0702030302020204" pitchFamily="66" charset="0"/>
              </a:rPr>
              <a:t>Tak może wyglądać przykładowy plan nauki na konkretny dzień.</a:t>
            </a:r>
            <a:endParaRPr lang="pl-PL" sz="2800" b="0" dirty="0">
              <a:solidFill>
                <a:srgbClr val="0070C0"/>
              </a:solidFill>
              <a:effectLst/>
              <a:latin typeface="Comic Sans MS" panose="030F0702030302020204" pitchFamily="66" charset="0"/>
            </a:endParaRPr>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val="3386352809"/>
              </p:ext>
            </p:extLst>
          </p:nvPr>
        </p:nvGraphicFramePr>
        <p:xfrm>
          <a:off x="1219200" y="838200"/>
          <a:ext cx="7241232" cy="4102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961272"/>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692696"/>
            <a:ext cx="7992888" cy="5328592"/>
          </a:xfrm>
        </p:spPr>
        <p:txBody>
          <a:bodyPr/>
          <a:lstStyle/>
          <a:p>
            <a:pPr algn="ctr">
              <a:lnSpc>
                <a:spcPct val="150000"/>
              </a:lnSpc>
            </a:pPr>
            <a:r>
              <a:rPr lang="pl-PL" sz="2000" b="0" dirty="0">
                <a:solidFill>
                  <a:srgbClr val="0070C0"/>
                </a:solidFill>
                <a:effectLst/>
                <a:latin typeface="Comic Sans MS" panose="030F0702030302020204" pitchFamily="66" charset="0"/>
              </a:rPr>
              <a:t>Większość z nas uczy się najefektywniej przez pierwsze 30 minut i dlatego warto zaczynać od uczenia się tematów najważniejszych czy najtrudniejszych</a:t>
            </a:r>
            <a:r>
              <a:rPr lang="pl-PL" sz="2000" b="0" dirty="0" smtClean="0">
                <a:solidFill>
                  <a:srgbClr val="0070C0"/>
                </a:solidFill>
                <a:effectLst/>
                <a:latin typeface="Comic Sans MS" panose="030F0702030302020204" pitchFamily="66" charset="0"/>
              </a:rPr>
              <a:t>.</a:t>
            </a:r>
            <a:br>
              <a:rPr lang="pl-PL" sz="2000" b="0" dirty="0" smtClean="0">
                <a:solidFill>
                  <a:srgbClr val="0070C0"/>
                </a:solidFill>
                <a:effectLst/>
                <a:latin typeface="Comic Sans MS" panose="030F0702030302020204" pitchFamily="66" charset="0"/>
              </a:rPr>
            </a:br>
            <a:r>
              <a:rPr lang="pl-PL" sz="2000" b="0" dirty="0" smtClean="0">
                <a:solidFill>
                  <a:srgbClr val="0070C0"/>
                </a:solidFill>
                <a:effectLst/>
                <a:latin typeface="Comic Sans MS" panose="030F0702030302020204" pitchFamily="66" charset="0"/>
              </a:rPr>
              <a:t> </a:t>
            </a:r>
            <a:r>
              <a:rPr lang="pl-PL" sz="2000" b="0" dirty="0">
                <a:solidFill>
                  <a:srgbClr val="0070C0"/>
                </a:solidFill>
                <a:effectLst/>
                <a:latin typeface="Comic Sans MS" panose="030F0702030302020204" pitchFamily="66" charset="0"/>
              </a:rPr>
              <a:t>Niektórzy jednak wolą zaczynać od łatwiejszych zadań, dzięki temu pozbywają się dodatkowej pracy i mogą się skupić na ważniejszych, bardziej skomplikowanych zadaniach. </a:t>
            </a:r>
            <a:r>
              <a:rPr lang="pl-PL" sz="2000" b="0" dirty="0" smtClean="0">
                <a:solidFill>
                  <a:srgbClr val="0070C0"/>
                </a:solidFill>
                <a:effectLst/>
                <a:latin typeface="Comic Sans MS" panose="030F0702030302020204" pitchFamily="66" charset="0"/>
              </a:rPr>
              <a:t/>
            </a:r>
            <a:br>
              <a:rPr lang="pl-PL" sz="2000" b="0" dirty="0" smtClean="0">
                <a:solidFill>
                  <a:srgbClr val="0070C0"/>
                </a:solidFill>
                <a:effectLst/>
                <a:latin typeface="Comic Sans MS" panose="030F0702030302020204" pitchFamily="66" charset="0"/>
              </a:rPr>
            </a:br>
            <a:r>
              <a:rPr lang="pl-PL" sz="2000" b="0" dirty="0" smtClean="0">
                <a:solidFill>
                  <a:srgbClr val="0070C0"/>
                </a:solidFill>
                <a:effectLst/>
                <a:latin typeface="Comic Sans MS" panose="030F0702030302020204" pitchFamily="66" charset="0"/>
              </a:rPr>
              <a:t/>
            </a:r>
            <a:br>
              <a:rPr lang="pl-PL" sz="2000" b="0" dirty="0" smtClean="0">
                <a:solidFill>
                  <a:srgbClr val="0070C0"/>
                </a:solidFill>
                <a:effectLst/>
                <a:latin typeface="Comic Sans MS" panose="030F0702030302020204" pitchFamily="66" charset="0"/>
              </a:rPr>
            </a:br>
            <a:r>
              <a:rPr lang="pl-PL" sz="2000" b="0" dirty="0" smtClean="0">
                <a:solidFill>
                  <a:srgbClr val="7030A0"/>
                </a:solidFill>
                <a:effectLst/>
                <a:latin typeface="Comic Sans MS" panose="030F0702030302020204" pitchFamily="66" charset="0"/>
              </a:rPr>
              <a:t>A </a:t>
            </a:r>
            <a:r>
              <a:rPr lang="pl-PL" sz="2000" b="0" dirty="0">
                <a:solidFill>
                  <a:srgbClr val="7030A0"/>
                </a:solidFill>
                <a:effectLst/>
                <a:latin typeface="Comic Sans MS" panose="030F0702030302020204" pitchFamily="66" charset="0"/>
              </a:rPr>
              <a:t>Ty jak wolisz</a:t>
            </a:r>
            <a:r>
              <a:rPr lang="pl-PL" sz="2000" b="0" dirty="0" smtClean="0">
                <a:solidFill>
                  <a:srgbClr val="7030A0"/>
                </a:solidFill>
                <a:effectLst/>
                <a:latin typeface="Comic Sans MS" panose="030F0702030302020204" pitchFamily="66" charset="0"/>
              </a:rPr>
              <a:t>?</a:t>
            </a:r>
            <a:r>
              <a:rPr lang="pl-PL" sz="2000" b="0" dirty="0" smtClean="0">
                <a:solidFill>
                  <a:srgbClr val="0070C0"/>
                </a:solidFill>
                <a:effectLst/>
                <a:latin typeface="Comic Sans MS" panose="030F0702030302020204" pitchFamily="66" charset="0"/>
              </a:rPr>
              <a:t/>
            </a:r>
            <a:br>
              <a:rPr lang="pl-PL" sz="2000" b="0" dirty="0" smtClean="0">
                <a:solidFill>
                  <a:srgbClr val="0070C0"/>
                </a:solidFill>
                <a:effectLst/>
                <a:latin typeface="Comic Sans MS" panose="030F0702030302020204" pitchFamily="66" charset="0"/>
              </a:rPr>
            </a:br>
            <a:r>
              <a:rPr lang="pl-PL" sz="2000" b="0" dirty="0">
                <a:solidFill>
                  <a:srgbClr val="0070C0"/>
                </a:solidFill>
                <a:effectLst/>
                <a:latin typeface="Comic Sans MS" panose="030F0702030302020204" pitchFamily="66" charset="0"/>
              </a:rPr>
              <a:t/>
            </a:r>
            <a:br>
              <a:rPr lang="pl-PL" sz="2000" b="0" dirty="0">
                <a:solidFill>
                  <a:srgbClr val="0070C0"/>
                </a:solidFill>
                <a:effectLst/>
                <a:latin typeface="Comic Sans MS" panose="030F0702030302020204" pitchFamily="66" charset="0"/>
              </a:rPr>
            </a:br>
            <a:r>
              <a:rPr lang="pl-PL" sz="2000" b="0" dirty="0">
                <a:solidFill>
                  <a:srgbClr val="0070C0"/>
                </a:solidFill>
                <a:effectLst/>
                <a:latin typeface="Comic Sans MS" panose="030F0702030302020204" pitchFamily="66" charset="0"/>
              </a:rPr>
              <a:t>Pamiętaj, że jeśli poświęcisz zbyt dużo czasu na  łatwiejsze zadania możesz być już zmęczony co utrudni Ci przyswojenie trudniejszych </a:t>
            </a:r>
            <a:r>
              <a:rPr lang="pl-PL" sz="2000" b="0" dirty="0" smtClean="0">
                <a:solidFill>
                  <a:srgbClr val="0070C0"/>
                </a:solidFill>
                <a:effectLst/>
                <a:latin typeface="Comic Sans MS" panose="030F0702030302020204" pitchFamily="66" charset="0"/>
              </a:rPr>
              <a:t>treści!</a:t>
            </a:r>
            <a:endParaRPr lang="pl-PL" sz="2000" b="0" dirty="0"/>
          </a:p>
        </p:txBody>
      </p:sp>
    </p:spTree>
    <p:extLst>
      <p:ext uri="{BB962C8B-B14F-4D97-AF65-F5344CB8AC3E}">
        <p14:creationId xmlns:p14="http://schemas.microsoft.com/office/powerpoint/2010/main" val="983089687"/>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7584" y="332656"/>
            <a:ext cx="7630616" cy="4536504"/>
          </a:xfrm>
        </p:spPr>
        <p:txBody>
          <a:bodyPr/>
          <a:lstStyle/>
          <a:p>
            <a:pPr lvl="0">
              <a:lnSpc>
                <a:spcPct val="150000"/>
              </a:lnSpc>
            </a:pPr>
            <a:r>
              <a:rPr lang="pl-PL" sz="4000" dirty="0" smtClean="0">
                <a:solidFill>
                  <a:schemeClr val="accent1"/>
                </a:solidFill>
                <a:effectLst/>
                <a:latin typeface="Patrick Hand SC" panose="00000500000000000000" pitchFamily="2" charset="-18"/>
              </a:rPr>
              <a:t>4. </a:t>
            </a:r>
            <a:r>
              <a:rPr lang="pl-PL" sz="3200" dirty="0" smtClean="0">
                <a:solidFill>
                  <a:schemeClr val="accent1"/>
                </a:solidFill>
                <a:effectLst/>
                <a:latin typeface="Segoe Print" panose="02000600000000000000" pitchFamily="2" charset="0"/>
              </a:rPr>
              <a:t>POWTARZANIE I UTRWALANIE</a:t>
            </a:r>
            <a:r>
              <a:rPr lang="pl-PL" sz="3200" dirty="0">
                <a:effectLst/>
              </a:rPr>
              <a:t/>
            </a:r>
            <a:br>
              <a:rPr lang="pl-PL" sz="3200" dirty="0">
                <a:effectLst/>
              </a:rPr>
            </a:br>
            <a:r>
              <a:rPr lang="pl-PL" sz="2800" b="0" dirty="0">
                <a:solidFill>
                  <a:srgbClr val="0070C0"/>
                </a:solidFill>
                <a:effectLst/>
              </a:rPr>
              <a:t>Kil</a:t>
            </a:r>
            <a:r>
              <a:rPr lang="pl-PL" sz="2800" b="0" dirty="0">
                <a:solidFill>
                  <a:srgbClr val="0070C0"/>
                </a:solidFill>
                <a:effectLst/>
                <a:latin typeface="Comic Sans MS" panose="030F0702030302020204" pitchFamily="66" charset="0"/>
              </a:rPr>
              <a:t>kukrotne powtarzanie materiału w pewnych odstępach czasu pozwala w pełni go utrwalić.</a:t>
            </a:r>
            <a:br>
              <a:rPr lang="pl-PL" sz="2800" b="0" dirty="0">
                <a:solidFill>
                  <a:srgbClr val="0070C0"/>
                </a:solidFill>
                <a:effectLst/>
                <a:latin typeface="Comic Sans MS" panose="030F0702030302020204" pitchFamily="66" charset="0"/>
              </a:rPr>
            </a:br>
            <a:r>
              <a:rPr lang="pl-PL" sz="2800" b="0" dirty="0">
                <a:solidFill>
                  <a:srgbClr val="0070C0"/>
                </a:solidFill>
                <a:effectLst/>
                <a:latin typeface="Comic Sans MS" panose="030F0702030302020204" pitchFamily="66" charset="0"/>
              </a:rPr>
              <a:t>Więcej o roli powtórek znajdziesz w części </a:t>
            </a:r>
            <a:r>
              <a:rPr lang="pl-PL" sz="2800" b="0" dirty="0" smtClean="0">
                <a:solidFill>
                  <a:srgbClr val="0070C0"/>
                </a:solidFill>
                <a:effectLst/>
                <a:latin typeface="Comic Sans MS" panose="030F0702030302020204" pitchFamily="66" charset="0"/>
              </a:rPr>
              <a:t>II </a:t>
            </a:r>
            <a:r>
              <a:rPr lang="pl-PL" sz="2800" b="0" dirty="0">
                <a:solidFill>
                  <a:srgbClr val="0070C0"/>
                </a:solidFill>
                <a:effectLst/>
                <a:latin typeface="Comic Sans MS" panose="030F0702030302020204" pitchFamily="66" charset="0"/>
              </a:rPr>
              <a:t>dotyczącej pracy naszego mózgu</a:t>
            </a:r>
            <a:r>
              <a:rPr lang="pl-PL" sz="2800" b="0" dirty="0" smtClean="0">
                <a:solidFill>
                  <a:srgbClr val="0070C0"/>
                </a:solidFill>
                <a:effectLst/>
                <a:latin typeface="Comic Sans MS" panose="030F0702030302020204" pitchFamily="66" charset="0"/>
              </a:rPr>
              <a:t>.</a:t>
            </a:r>
            <a:endParaRPr lang="pl-PL" dirty="0"/>
          </a:p>
        </p:txBody>
      </p:sp>
    </p:spTree>
    <p:extLst>
      <p:ext uri="{BB962C8B-B14F-4D97-AF65-F5344CB8AC3E}">
        <p14:creationId xmlns:p14="http://schemas.microsoft.com/office/powerpoint/2010/main" val="3144530292"/>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55576" y="692696"/>
            <a:ext cx="7702624" cy="3960440"/>
          </a:xfrm>
        </p:spPr>
        <p:txBody>
          <a:bodyPr/>
          <a:lstStyle/>
          <a:p>
            <a:pPr>
              <a:lnSpc>
                <a:spcPct val="150000"/>
              </a:lnSpc>
            </a:pPr>
            <a:r>
              <a:rPr lang="pl-PL" sz="4400" dirty="0" smtClean="0">
                <a:solidFill>
                  <a:schemeClr val="accent1"/>
                </a:solidFill>
                <a:latin typeface="Patrick Hand SC" panose="00000500000000000000" pitchFamily="2" charset="-18"/>
              </a:rPr>
              <a:t>5. </a:t>
            </a:r>
            <a:r>
              <a:rPr lang="pl-PL" sz="3200" dirty="0" smtClean="0">
                <a:solidFill>
                  <a:schemeClr val="accent1"/>
                </a:solidFill>
                <a:latin typeface="Segoe Print" panose="02000600000000000000" pitchFamily="2" charset="0"/>
              </a:rPr>
              <a:t>STOSOWANIE MNEMOTECHNIK</a:t>
            </a:r>
            <a:r>
              <a:rPr lang="pl-PL" sz="3200" dirty="0" smtClean="0"/>
              <a:t/>
            </a:r>
            <a:br>
              <a:rPr lang="pl-PL" sz="3200" dirty="0" smtClean="0"/>
            </a:br>
            <a:r>
              <a:rPr lang="pl-PL" sz="2800" b="0" dirty="0" smtClean="0">
                <a:solidFill>
                  <a:srgbClr val="0070C0"/>
                </a:solidFill>
                <a:effectLst/>
                <a:latin typeface="Comic Sans MS" panose="030F0702030302020204" pitchFamily="66" charset="0"/>
              </a:rPr>
              <a:t>Mnemotechniki to techniki czy metody wspierające proces zapamiętywania i przypominania określonych treści. Konkretne mnemotechniki bliżej poznasz w części III.</a:t>
            </a:r>
            <a:endParaRPr lang="pl-PL" sz="2800" b="0" dirty="0">
              <a:solidFill>
                <a:srgbClr val="0070C0"/>
              </a:solidFill>
              <a:effectLst/>
              <a:latin typeface="Comic Sans MS" panose="030F0702030302020204" pitchFamily="66" charset="0"/>
            </a:endParaRPr>
          </a:p>
        </p:txBody>
      </p:sp>
    </p:spTree>
    <p:extLst>
      <p:ext uri="{BB962C8B-B14F-4D97-AF65-F5344CB8AC3E}">
        <p14:creationId xmlns:p14="http://schemas.microsoft.com/office/powerpoint/2010/main" val="3441154876"/>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19200" y="5257800"/>
            <a:ext cx="7239000" cy="691480"/>
          </a:xfrm>
        </p:spPr>
        <p:txBody>
          <a:bodyPr/>
          <a:lstStyle/>
          <a:p>
            <a:r>
              <a:rPr lang="pl-PL" sz="2400" dirty="0" smtClean="0">
                <a:solidFill>
                  <a:schemeClr val="accent3">
                    <a:lumMod val="75000"/>
                  </a:schemeClr>
                </a:solidFill>
                <a:latin typeface="Comic Sans MS" panose="030F0702030302020204" pitchFamily="66" charset="0"/>
              </a:rPr>
              <a:t>Marzena Góreczna, Agnieszka Góreczna</a:t>
            </a:r>
            <a:endParaRPr lang="pl-PL" sz="2400" dirty="0">
              <a:solidFill>
                <a:schemeClr val="accent3">
                  <a:lumMod val="75000"/>
                </a:schemeClr>
              </a:solidFill>
              <a:latin typeface="Comic Sans MS" panose="030F0702030302020204" pitchFamily="66" charset="0"/>
            </a:endParaRPr>
          </a:p>
        </p:txBody>
      </p:sp>
    </p:spTree>
    <p:extLst>
      <p:ext uri="{BB962C8B-B14F-4D97-AF65-F5344CB8AC3E}">
        <p14:creationId xmlns:p14="http://schemas.microsoft.com/office/powerpoint/2010/main" val="12620349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TM01859868[[fn=Termiczny]]</Template>
  <TotalTime>119</TotalTime>
  <Words>117</Words>
  <Application>Microsoft Office PowerPoint</Application>
  <PresentationFormat>Pokaz na ekranie (4:3)</PresentationFormat>
  <Paragraphs>23</Paragraphs>
  <Slides>13</Slides>
  <Notes>0</Notes>
  <HiddenSlides>0</HiddenSlides>
  <MMClips>0</MMClips>
  <ScaleCrop>false</ScaleCrop>
  <HeadingPairs>
    <vt:vector size="4" baseType="variant">
      <vt:variant>
        <vt:lpstr>Motyw</vt:lpstr>
      </vt:variant>
      <vt:variant>
        <vt:i4>1</vt:i4>
      </vt:variant>
      <vt:variant>
        <vt:lpstr>Tytuły slajdów</vt:lpstr>
      </vt:variant>
      <vt:variant>
        <vt:i4>13</vt:i4>
      </vt:variant>
    </vt:vector>
  </HeadingPairs>
  <TitlesOfParts>
    <vt:vector size="14" baseType="lpstr">
      <vt:lpstr>Thermal</vt:lpstr>
      <vt:lpstr>Podpowiadamy  JAK SIĘ UCZYĆ?</vt:lpstr>
      <vt:lpstr>Skopiuj poniższy link w okno przeglądarki a dowiesz się jak zorganizować przestrzeń do nauki.  https://view.genial.ly/5fb14f414438070d07a7a9e6/interactive-image-interactive-image</vt:lpstr>
      <vt:lpstr> Jak uczyć się efektywnie? 1. POZYTYWNE NASTAWIENIE DO NAUKI Nic nie wychodzi dobrze, jeśli nie chce się tego robić – jeśli uczymy się bo musimy. Dlatego bardzo ważne jest pozytywne nastawienie do nauki, jeśli muszę zamienimy na chcę.  Aby podnieść swoją motywację do uczenia się możesz np. wyobrażać sobie, że umiesz dany materiał i dostajesz dobrą ocenę.</vt:lpstr>
      <vt:lpstr>Zobacz oczyma wyobraźni swój sukces i poczuj go.    Wyznacz sobie cel i uwierz we własne siły. Nawet małe sukcesy zmotywują Cię do następnych.</vt:lpstr>
      <vt:lpstr>  Poszukaj sposobu, aby nauka była przyjemniejsza, wykorzystaj czynności, które chętnie wykonujesz np. jeśli nie lubisz wypisywać słów na kartce rób to w aplikacji, jeśli lubisz rysować możesz porządkować informacje w kolorowych tabelach.   Efektywnemu uczeniu sprzyja też zainteresowanie tematem- gdy uczymy się czegoś, co nas interesuje.</vt:lpstr>
      <vt:lpstr>    2. ZROZUMIENIE MATERIAŁU Zainteresowanie można zwiększyć dzięki bliższemu poznaniu i zrozumieniu. Trudno przyswoić i zapamiętać coś, czego się nie rozumie. Dlatego ważne jest zanim zaczniesz się uczyć abyś zrozumiał temat. Czy umiesz własnymi słowami powiedzieć  to, co przeczytałeś? Zainteresowaniu i zrozumieniu  sprzyja także  aktywność własna np.: robienie notatek, szkicowanie, dyskusja, poszukiwanie dodatkowych informacji. Możesz np. opowiedzieć albo wyjaśnić to, czego się uczysz młodszemu rodzeństwu (najlepiej uczymy się ucząc  innych :)</vt:lpstr>
      <vt:lpstr>3. NAUKA W OKREŚLONYM PORZĄDKU  Jeśli materiału jest dużo, możesz mieć wrażenie, że nie dasz rady wszystkiego się nauczyć (a to wywoła nieprzyjemne emocje i zniechęci Cię do nauki     Dobrze jest podzielić materiał na mniejsze części  (mniej oznacza łatwiej         i zrobić plan nauki. </vt:lpstr>
      <vt:lpstr>         Plan nauki możesz wykorzystać do rozłożenia materiału, którego uczysz się na pracę klasową.   Możesz wykonać plan tygodniowy lub tylko na konkretny dzień.    </vt:lpstr>
      <vt:lpstr>Tak może wyglądać przykładowy plan nauki na konkretny dzień.</vt:lpstr>
      <vt:lpstr>Większość z nas uczy się najefektywniej przez pierwsze 30 minut i dlatego warto zaczynać od uczenia się tematów najważniejszych czy najtrudniejszych.  Niektórzy jednak wolą zaczynać od łatwiejszych zadań, dzięki temu pozbywają się dodatkowej pracy i mogą się skupić na ważniejszych, bardziej skomplikowanych zadaniach.   A Ty jak wolisz?  Pamiętaj, że jeśli poświęcisz zbyt dużo czasu na  łatwiejsze zadania możesz być już zmęczony co utrudni Ci przyswojenie trudniejszych treści!</vt:lpstr>
      <vt:lpstr>4. POWTARZANIE I UTRWALANIE Kilkukrotne powtarzanie materiału w pewnych odstępach czasu pozwala w pełni go utrwalić. Więcej o roli powtórek znajdziesz w części II dotyczącej pracy naszego mózgu.</vt:lpstr>
      <vt:lpstr>5. STOSOWANIE MNEMOTECHNIK Mnemotechniki to techniki czy metody wspierające proces zapamiętywania i przypominania określonych treści. Konkretne mnemotechniki bliżej poznasz w części III.</vt:lpstr>
      <vt:lpstr>Marzena Góreczna, Agnieszka Góreczna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Podpowiadamy jak się uczyć.</dc:title>
  <dc:creator>Marzena</dc:creator>
  <cp:lastModifiedBy>Marzena</cp:lastModifiedBy>
  <cp:revision>15</cp:revision>
  <dcterms:created xsi:type="dcterms:W3CDTF">2020-11-15T19:02:59Z</dcterms:created>
  <dcterms:modified xsi:type="dcterms:W3CDTF">2020-11-24T20:55:16Z</dcterms:modified>
</cp:coreProperties>
</file>