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9" r:id="rId4"/>
    <p:sldId id="258" r:id="rId5"/>
    <p:sldId id="259" r:id="rId6"/>
    <p:sldId id="260" r:id="rId7"/>
    <p:sldId id="261" r:id="rId8"/>
    <p:sldId id="262" r:id="rId9"/>
    <p:sldId id="267" r:id="rId10"/>
    <p:sldId id="263" r:id="rId11"/>
    <p:sldId id="264" r:id="rId12"/>
    <p:sldId id="265" r:id="rId13"/>
    <p:sldId id="266" r:id="rId14"/>
    <p:sldId id="268" r:id="rId15"/>
    <p:sldId id="270" r:id="rId16"/>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pl-PL" smtClean="0"/>
              <a:t>Kliknij, aby edytować styl</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2DDD398A-97CF-4DD0-935C-127D946F6F5B}" type="datetimeFigureOut">
              <a:rPr lang="pl-PL" smtClean="0"/>
              <a:t>2020-05-28</a:t>
            </a:fld>
            <a:endParaRPr lang="pl-PL"/>
          </a:p>
        </p:txBody>
      </p:sp>
      <p:sp>
        <p:nvSpPr>
          <p:cNvPr id="5" name="Footer Placeholder 4"/>
          <p:cNvSpPr>
            <a:spLocks noGrp="1"/>
          </p:cNvSpPr>
          <p:nvPr>
            <p:ph type="ftr" sz="quarter" idx="11"/>
          </p:nvPr>
        </p:nvSpPr>
        <p:spPr>
          <a:xfrm>
            <a:off x="1174044" y="5357592"/>
            <a:ext cx="5034845" cy="365125"/>
          </a:xfrm>
        </p:spPr>
        <p:txBody>
          <a:bodyPr/>
          <a:lstStyle/>
          <a:p>
            <a:endParaRPr lang="pl-PL"/>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158C6618-61FF-4256-B737-863C2A9C9791}" type="slidenum">
              <a:rPr lang="pl-PL" smtClean="0"/>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2DDD398A-97CF-4DD0-935C-127D946F6F5B}" type="datetimeFigureOut">
              <a:rPr lang="pl-PL" smtClean="0"/>
              <a:t>2020-05-28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58C6618-61FF-4256-B737-863C2A9C9791}" type="slidenum">
              <a:rPr lang="pl-PL" smtClean="0"/>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pl-PL" smtClean="0"/>
              <a:t>Kliknij, aby edytować styl</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2DDD398A-97CF-4DD0-935C-127D946F6F5B}" type="datetimeFigureOut">
              <a:rPr lang="pl-PL" smtClean="0"/>
              <a:t>2020-05-28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58C6618-61FF-4256-B737-863C2A9C9791}" type="slidenum">
              <a:rPr lang="pl-PL" smtClean="0"/>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5" name="Date Placeholder 4"/>
          <p:cNvSpPr>
            <a:spLocks noGrp="1"/>
          </p:cNvSpPr>
          <p:nvPr>
            <p:ph type="dt" sz="half" idx="10"/>
          </p:nvPr>
        </p:nvSpPr>
        <p:spPr/>
        <p:txBody>
          <a:bodyPr/>
          <a:lstStyle/>
          <a:p>
            <a:fld id="{2DDD398A-97CF-4DD0-935C-127D946F6F5B}" type="datetimeFigureOut">
              <a:rPr lang="pl-PL" smtClean="0"/>
              <a:t>2020-05-28</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58C6618-61FF-4256-B737-863C2A9C9791}" type="slidenum">
              <a:rPr lang="pl-PL" smtClean="0"/>
              <a:t>‹#›</a:t>
            </a:fld>
            <a:endParaRPr lang="pl-PL"/>
          </a:p>
        </p:txBody>
      </p:sp>
      <p:sp>
        <p:nvSpPr>
          <p:cNvPr id="9" name="Content Placeholder 8"/>
          <p:cNvSpPr>
            <a:spLocks noGrp="1"/>
          </p:cNvSpPr>
          <p:nvPr>
            <p:ph sz="quarter" idx="13"/>
          </p:nvPr>
        </p:nvSpPr>
        <p:spPr>
          <a:xfrm>
            <a:off x="1298448" y="2121407"/>
            <a:ext cx="3200400" cy="3602736"/>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Kliknij, aby edytować styl</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7" name="Date Placeholder 6"/>
          <p:cNvSpPr>
            <a:spLocks noGrp="1"/>
          </p:cNvSpPr>
          <p:nvPr>
            <p:ph type="dt" sz="half" idx="10"/>
          </p:nvPr>
        </p:nvSpPr>
        <p:spPr/>
        <p:txBody>
          <a:bodyPr/>
          <a:lstStyle/>
          <a:p>
            <a:fld id="{2DDD398A-97CF-4DD0-935C-127D946F6F5B}" type="datetimeFigureOut">
              <a:rPr lang="pl-PL" smtClean="0"/>
              <a:t>2020-05-28</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158C6618-61FF-4256-B737-863C2A9C9791}" type="slidenum">
              <a:rPr lang="pl-PL" smtClean="0"/>
              <a:t>‹#›</a:t>
            </a:fld>
            <a:endParaRPr lang="pl-PL"/>
          </a:p>
        </p:txBody>
      </p:sp>
      <p:sp>
        <p:nvSpPr>
          <p:cNvPr id="11" name="Content Placeholder 10"/>
          <p:cNvSpPr>
            <a:spLocks noGrp="1"/>
          </p:cNvSpPr>
          <p:nvPr>
            <p:ph sz="quarter" idx="13"/>
          </p:nvPr>
        </p:nvSpPr>
        <p:spPr>
          <a:xfrm>
            <a:off x="1298448" y="2944368"/>
            <a:ext cx="3227832" cy="2779776"/>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Date Placeholder 2"/>
          <p:cNvSpPr>
            <a:spLocks noGrp="1"/>
          </p:cNvSpPr>
          <p:nvPr>
            <p:ph type="dt" sz="half" idx="10"/>
          </p:nvPr>
        </p:nvSpPr>
        <p:spPr/>
        <p:txBody>
          <a:bodyPr/>
          <a:lstStyle/>
          <a:p>
            <a:fld id="{2DDD398A-97CF-4DD0-935C-127D946F6F5B}" type="datetimeFigureOut">
              <a:rPr lang="pl-PL" smtClean="0"/>
              <a:t>2020-05-28</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158C6618-61FF-4256-B737-863C2A9C9791}" type="slidenum">
              <a:rPr lang="pl-PL" smtClean="0"/>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D398A-97CF-4DD0-935C-127D946F6F5B}" type="datetimeFigureOut">
              <a:rPr lang="pl-PL" smtClean="0"/>
              <a:t>2020-05-28</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158C6618-61FF-4256-B737-863C2A9C9791}" type="slidenum">
              <a:rPr lang="pl-PL" smtClean="0"/>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pl-PL" smtClean="0"/>
              <a:t>Kliknij, aby edytować styl</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a:xfrm rot="60000">
            <a:off x="6341698" y="5885672"/>
            <a:ext cx="1213821" cy="365125"/>
          </a:xfrm>
        </p:spPr>
        <p:txBody>
          <a:bodyPr/>
          <a:lstStyle/>
          <a:p>
            <a:fld id="{2DDD398A-97CF-4DD0-935C-127D946F6F5B}" type="datetimeFigureOut">
              <a:rPr lang="pl-PL" smtClean="0"/>
              <a:t>2020-05-28</a:t>
            </a:fld>
            <a:endParaRPr lang="pl-PL"/>
          </a:p>
        </p:txBody>
      </p:sp>
      <p:sp>
        <p:nvSpPr>
          <p:cNvPr id="6" name="Footer Placeholder 5"/>
          <p:cNvSpPr>
            <a:spLocks noGrp="1"/>
          </p:cNvSpPr>
          <p:nvPr>
            <p:ph type="ftr" sz="quarter" idx="11"/>
          </p:nvPr>
        </p:nvSpPr>
        <p:spPr>
          <a:xfrm rot="-60000">
            <a:off x="914554" y="5829261"/>
            <a:ext cx="3522607" cy="365125"/>
          </a:xfrm>
        </p:spPr>
        <p:txBody>
          <a:bodyPr/>
          <a:lstStyle/>
          <a:p>
            <a:endParaRPr lang="pl-PL"/>
          </a:p>
        </p:txBody>
      </p:sp>
      <p:sp>
        <p:nvSpPr>
          <p:cNvPr id="7" name="Slide Number Placeholder 6"/>
          <p:cNvSpPr>
            <a:spLocks noGrp="1"/>
          </p:cNvSpPr>
          <p:nvPr>
            <p:ph type="sldNum" sz="quarter" idx="12"/>
          </p:nvPr>
        </p:nvSpPr>
        <p:spPr>
          <a:xfrm rot="60000">
            <a:off x="7557313" y="5896961"/>
            <a:ext cx="554023" cy="365125"/>
          </a:xfrm>
        </p:spPr>
        <p:txBody>
          <a:bodyPr/>
          <a:lstStyle/>
          <a:p>
            <a:fld id="{158C6618-61FF-4256-B737-863C2A9C9791}" type="slidenum">
              <a:rPr lang="pl-PL" smtClean="0"/>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pl-PL" smtClean="0"/>
              <a:t>Kliknij, aby edytować styl</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a:xfrm rot="60000">
            <a:off x="6345936" y="5888737"/>
            <a:ext cx="1213821" cy="365125"/>
          </a:xfrm>
        </p:spPr>
        <p:txBody>
          <a:bodyPr/>
          <a:lstStyle/>
          <a:p>
            <a:fld id="{2DDD398A-97CF-4DD0-935C-127D946F6F5B}" type="datetimeFigureOut">
              <a:rPr lang="pl-PL" smtClean="0"/>
              <a:t>2020-05-28</a:t>
            </a:fld>
            <a:endParaRPr lang="pl-PL"/>
          </a:p>
        </p:txBody>
      </p:sp>
      <p:sp>
        <p:nvSpPr>
          <p:cNvPr id="6" name="Footer Placeholder 5"/>
          <p:cNvSpPr>
            <a:spLocks noGrp="1"/>
          </p:cNvSpPr>
          <p:nvPr>
            <p:ph type="ftr" sz="quarter" idx="11"/>
          </p:nvPr>
        </p:nvSpPr>
        <p:spPr>
          <a:xfrm rot="-60000">
            <a:off x="914569" y="5831037"/>
            <a:ext cx="3319043" cy="365125"/>
          </a:xfrm>
        </p:spPr>
        <p:txBody>
          <a:bodyPr/>
          <a:lstStyle/>
          <a:p>
            <a:endParaRPr lang="pl-PL"/>
          </a:p>
        </p:txBody>
      </p:sp>
      <p:sp>
        <p:nvSpPr>
          <p:cNvPr id="7" name="Slide Number Placeholder 6"/>
          <p:cNvSpPr>
            <a:spLocks noGrp="1"/>
          </p:cNvSpPr>
          <p:nvPr>
            <p:ph type="sldNum" sz="quarter" idx="12"/>
          </p:nvPr>
        </p:nvSpPr>
        <p:spPr>
          <a:xfrm rot="60000">
            <a:off x="7562089" y="5900026"/>
            <a:ext cx="554023" cy="365125"/>
          </a:xfrm>
        </p:spPr>
        <p:txBody>
          <a:bodyPr/>
          <a:lstStyle/>
          <a:p>
            <a:fld id="{158C6618-61FF-4256-B737-863C2A9C9791}" type="slidenum">
              <a:rPr lang="pl-PL" smtClean="0"/>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Vertical Text Placeholder 2"/>
          <p:cNvSpPr>
            <a:spLocks noGrp="1"/>
          </p:cNvSpPr>
          <p:nvPr>
            <p:ph type="body" orient="vert" idx="1"/>
          </p:nvPr>
        </p:nvSpPr>
        <p:spPr/>
        <p:txBody>
          <a:bodyPr vert="eaVert" anchor="ct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2DDD398A-97CF-4DD0-935C-127D946F6F5B}" type="datetimeFigureOut">
              <a:rPr lang="pl-PL" smtClean="0"/>
              <a:t>2020-05-28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58C6618-61FF-4256-B737-863C2A9C9791}" type="slidenum">
              <a:rPr lang="pl-PL" smtClean="0"/>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pl-PL" smtClean="0"/>
              <a:t>Kliknij, aby edytować styl</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2DDD398A-97CF-4DD0-935C-127D946F6F5B}" type="datetimeFigureOut">
              <a:rPr lang="pl-PL" smtClean="0"/>
              <a:t>2020-05-28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58C6618-61FF-4256-B737-863C2A9C9791}" type="slidenum">
              <a:rPr lang="pl-PL" smtClean="0"/>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pl-PL" smtClean="0"/>
              <a:t>Kliknij, aby edytować styl</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2DDD398A-97CF-4DD0-935C-127D946F6F5B}" type="datetimeFigureOut">
              <a:rPr lang="pl-PL" smtClean="0"/>
              <a:t>2020-05-28</a:t>
            </a:fld>
            <a:endParaRPr lang="pl-PL"/>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pl-PL"/>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158C6618-61FF-4256-B737-863C2A9C9791}" type="slidenum">
              <a:rPr lang="pl-PL" smtClean="0"/>
              <a:t>‹#›</a:t>
            </a:fld>
            <a:endParaRPr lang="pl-P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h6h5XdU9690"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https://www.youtube.com/watch?v=E6Q2OYfSuC0"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hyperlink" Target="https://www.youtube.com/watch?v=ytT-IU4t-Cw"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ctrTitle"/>
          </p:nvPr>
        </p:nvSpPr>
        <p:spPr/>
        <p:txBody>
          <a:bodyPr>
            <a:normAutofit/>
          </a:bodyPr>
          <a:lstStyle/>
          <a:p>
            <a:r>
              <a:rPr lang="pl-PL" sz="9600" dirty="0" err="1" smtClean="0">
                <a:latin typeface="Dancing Script" pitchFamily="2" charset="-18"/>
              </a:rPr>
              <a:t>Mindfulness</a:t>
            </a:r>
            <a:endParaRPr lang="pl-PL" sz="9600" dirty="0">
              <a:latin typeface="Dancing Script" pitchFamily="2" charset="-18"/>
            </a:endParaRPr>
          </a:p>
        </p:txBody>
      </p:sp>
      <p:sp>
        <p:nvSpPr>
          <p:cNvPr id="5" name="Podtytuł 4"/>
          <p:cNvSpPr>
            <a:spLocks noGrp="1"/>
          </p:cNvSpPr>
          <p:nvPr>
            <p:ph type="subTitle" idx="1"/>
          </p:nvPr>
        </p:nvSpPr>
        <p:spPr/>
        <p:txBody>
          <a:bodyPr>
            <a:normAutofit/>
          </a:bodyPr>
          <a:lstStyle/>
          <a:p>
            <a:r>
              <a:rPr lang="pl-PL" sz="4000" dirty="0">
                <a:latin typeface="Dancing Script" pitchFamily="2" charset="-18"/>
              </a:rPr>
              <a:t>ć</a:t>
            </a:r>
            <a:r>
              <a:rPr lang="pl-PL" sz="4000" dirty="0" smtClean="0">
                <a:latin typeface="Dancing Script" pitchFamily="2" charset="-18"/>
              </a:rPr>
              <a:t>wiczenia dla dzieci</a:t>
            </a:r>
            <a:endParaRPr lang="pl-PL" sz="4000" dirty="0">
              <a:latin typeface="Dancing Script" pitchFamily="2" charset="-18"/>
            </a:endParaRPr>
          </a:p>
        </p:txBody>
      </p:sp>
    </p:spTree>
    <p:extLst>
      <p:ext uri="{BB962C8B-B14F-4D97-AF65-F5344CB8AC3E}">
        <p14:creationId xmlns:p14="http://schemas.microsoft.com/office/powerpoint/2010/main" val="8717167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95023" y="817582"/>
            <a:ext cx="6965245" cy="4483626"/>
          </a:xfrm>
        </p:spPr>
        <p:txBody>
          <a:bodyPr>
            <a:normAutofit/>
          </a:bodyPr>
          <a:lstStyle/>
          <a:p>
            <a:r>
              <a:rPr lang="pl-PL" sz="4000" b="1" dirty="0" smtClean="0">
                <a:solidFill>
                  <a:schemeClr val="tx2">
                    <a:lumMod val="75000"/>
                  </a:schemeClr>
                </a:solidFill>
                <a:latin typeface="Dancing Script" pitchFamily="2" charset="-18"/>
              </a:rPr>
              <a:t>Ćwiczenie 1: obserwacja</a:t>
            </a:r>
            <a:r>
              <a:rPr lang="pl-PL" sz="4000" b="1" dirty="0" smtClean="0">
                <a:solidFill>
                  <a:schemeClr val="accent2">
                    <a:lumMod val="50000"/>
                  </a:schemeClr>
                </a:solidFill>
                <a:latin typeface="Dancing Script" pitchFamily="2" charset="-18"/>
              </a:rPr>
              <a:t/>
            </a:r>
            <a:br>
              <a:rPr lang="pl-PL" sz="4000" b="1" dirty="0" smtClean="0">
                <a:solidFill>
                  <a:schemeClr val="accent2">
                    <a:lumMod val="50000"/>
                  </a:schemeClr>
                </a:solidFill>
                <a:latin typeface="Dancing Script" pitchFamily="2" charset="-18"/>
              </a:rPr>
            </a:br>
            <a:r>
              <a:rPr lang="pl-PL" sz="3200" dirty="0" smtClean="0">
                <a:latin typeface="Dancing Script" pitchFamily="2" charset="-18"/>
              </a:rPr>
              <a:t/>
            </a:r>
            <a:br>
              <a:rPr lang="pl-PL" sz="3200" dirty="0" smtClean="0">
                <a:latin typeface="Dancing Script" pitchFamily="2" charset="-18"/>
              </a:rPr>
            </a:br>
            <a:r>
              <a:rPr lang="pl-PL" sz="2800" dirty="0" smtClean="0">
                <a:latin typeface="Courgette" panose="02000603070400060004" pitchFamily="2" charset="-18"/>
              </a:rPr>
              <a:t>Usiądź wygodnie. Zamknij na chwilę oczy. Poobserwuj swoje odczucia w ciele, swoje emocje. Jaki masz dziś nastrój? Twoje mięśnie są spięte czy rozluźnione? Czy jest Ci ciepło czy zimno? Skup się na chwilę na oddechu – czy jest miarowy i spokojny a może przyspieszony?</a:t>
            </a:r>
            <a:endParaRPr lang="pl-PL" sz="2800" dirty="0">
              <a:latin typeface="Courgette" panose="02000603070400060004" pitchFamily="2" charset="-18"/>
            </a:endParaRPr>
          </a:p>
        </p:txBody>
      </p:sp>
    </p:spTree>
    <p:extLst>
      <p:ext uri="{BB962C8B-B14F-4D97-AF65-F5344CB8AC3E}">
        <p14:creationId xmlns:p14="http://schemas.microsoft.com/office/powerpoint/2010/main" val="36404272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95023" y="817582"/>
            <a:ext cx="6965245" cy="5203706"/>
          </a:xfrm>
        </p:spPr>
        <p:txBody>
          <a:bodyPr>
            <a:normAutofit fontScale="90000"/>
          </a:bodyPr>
          <a:lstStyle/>
          <a:p>
            <a:r>
              <a:rPr lang="pl-PL" sz="4000" b="1" dirty="0" smtClean="0">
                <a:solidFill>
                  <a:schemeClr val="tx2">
                    <a:lumMod val="75000"/>
                  </a:schemeClr>
                </a:solidFill>
                <a:latin typeface="Dancing Script" pitchFamily="2" charset="-18"/>
              </a:rPr>
              <a:t>Ćwiczenie 2: oddech</a:t>
            </a:r>
            <a:r>
              <a:rPr lang="pl-PL" sz="4000" dirty="0" smtClean="0">
                <a:solidFill>
                  <a:schemeClr val="tx2">
                    <a:lumMod val="75000"/>
                  </a:schemeClr>
                </a:solidFill>
                <a:latin typeface="Dancing Script" pitchFamily="2" charset="-18"/>
              </a:rPr>
              <a:t/>
            </a:r>
            <a:br>
              <a:rPr lang="pl-PL" sz="4000" dirty="0" smtClean="0">
                <a:solidFill>
                  <a:schemeClr val="tx2">
                    <a:lumMod val="75000"/>
                  </a:schemeClr>
                </a:solidFill>
                <a:latin typeface="Dancing Script" pitchFamily="2" charset="-18"/>
              </a:rPr>
            </a:br>
            <a:r>
              <a:rPr lang="pl-PL" sz="2400" dirty="0" smtClean="0">
                <a:latin typeface="Courgette" panose="02000603070400060004" pitchFamily="2" charset="-18"/>
              </a:rPr>
              <a:t/>
            </a:r>
            <a:br>
              <a:rPr lang="pl-PL" sz="2400" dirty="0" smtClean="0">
                <a:latin typeface="Courgette" panose="02000603070400060004" pitchFamily="2" charset="-18"/>
              </a:rPr>
            </a:br>
            <a:r>
              <a:rPr lang="pl-PL" sz="2800" dirty="0" smtClean="0">
                <a:latin typeface="Courgette" panose="02000603070400060004" pitchFamily="2" charset="-18"/>
              </a:rPr>
              <a:t>Przyjmij wygodną pozycję. Przyjrzyj się swojemu oddechowi: zauważ wdech i wydech. Połóż rękę na brzuchu i sprawdź jak przy każdym oddechu porusza się Twoje ciało. Poczuj jak brzuch unosi się i opada. Zauważ drogę, jaką w Twoim ciele pokonuje powietrze podczas wdechu i wydechu. Sprawdź teraz jak to jest, kiedy oddech jest powolny. Weź długi wdech i długi wydech. Gdzie w ciele czujesz oddech? Jak się czuje Twoje ciało? Przez chwilę pooddychaj w ten sposób.</a:t>
            </a:r>
            <a:endParaRPr lang="pl-PL" sz="2800" dirty="0">
              <a:latin typeface="Courgette" panose="02000603070400060004" pitchFamily="2" charset="-18"/>
            </a:endParaRPr>
          </a:p>
        </p:txBody>
      </p:sp>
    </p:spTree>
    <p:extLst>
      <p:ext uri="{BB962C8B-B14F-4D97-AF65-F5344CB8AC3E}">
        <p14:creationId xmlns:p14="http://schemas.microsoft.com/office/powerpoint/2010/main" val="27406938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1095023" y="817582"/>
            <a:ext cx="6965245" cy="4627642"/>
          </a:xfrm>
        </p:spPr>
        <p:txBody>
          <a:bodyPr>
            <a:noAutofit/>
          </a:bodyPr>
          <a:lstStyle/>
          <a:p>
            <a:r>
              <a:rPr lang="pl-PL" sz="4000" b="1" dirty="0" smtClean="0">
                <a:solidFill>
                  <a:schemeClr val="tx2">
                    <a:lumMod val="75000"/>
                  </a:schemeClr>
                </a:solidFill>
                <a:latin typeface="Dancing Script" pitchFamily="2" charset="-18"/>
              </a:rPr>
              <a:t>Ćwiczenie 3: smak</a:t>
            </a:r>
            <a:r>
              <a:rPr lang="pl-PL" sz="4000" dirty="0" smtClean="0">
                <a:solidFill>
                  <a:schemeClr val="tx2">
                    <a:lumMod val="75000"/>
                  </a:schemeClr>
                </a:solidFill>
                <a:latin typeface="Dancing Script" pitchFamily="2" charset="-18"/>
              </a:rPr>
              <a:t/>
            </a:r>
            <a:br>
              <a:rPr lang="pl-PL" sz="4000" dirty="0" smtClean="0">
                <a:solidFill>
                  <a:schemeClr val="tx2">
                    <a:lumMod val="75000"/>
                  </a:schemeClr>
                </a:solidFill>
                <a:latin typeface="Dancing Script" pitchFamily="2" charset="-18"/>
              </a:rPr>
            </a:br>
            <a:r>
              <a:rPr lang="pl-PL" sz="3200" dirty="0" smtClean="0"/>
              <a:t/>
            </a:r>
            <a:br>
              <a:rPr lang="pl-PL" sz="3200" dirty="0" smtClean="0"/>
            </a:br>
            <a:r>
              <a:rPr lang="pl-PL" sz="2800" dirty="0" smtClean="0">
                <a:latin typeface="Courgette" panose="02000603070400060004" pitchFamily="2" charset="-18"/>
              </a:rPr>
              <a:t>Czy często jesz w pośpiechu, połykasz bardzo szybko, nie czując nawet smaku jedzenia? Gdy będziesz dziś jadł posiłek, jedz powoli, przeżuwając każdy kęs, skup się na smaku i konsystencji potrawy.</a:t>
            </a:r>
            <a:endParaRPr lang="pl-PL" sz="2800" dirty="0">
              <a:latin typeface="Courgette" panose="02000603070400060004" pitchFamily="2" charset="-18"/>
            </a:endParaRPr>
          </a:p>
        </p:txBody>
      </p:sp>
    </p:spTree>
    <p:extLst>
      <p:ext uri="{BB962C8B-B14F-4D97-AF65-F5344CB8AC3E}">
        <p14:creationId xmlns:p14="http://schemas.microsoft.com/office/powerpoint/2010/main" val="17834868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95023" y="817582"/>
            <a:ext cx="6965245" cy="5275714"/>
          </a:xfrm>
        </p:spPr>
        <p:txBody>
          <a:bodyPr>
            <a:normAutofit fontScale="90000"/>
          </a:bodyPr>
          <a:lstStyle/>
          <a:p>
            <a:r>
              <a:rPr lang="pl-PL" b="1" dirty="0" smtClean="0">
                <a:solidFill>
                  <a:schemeClr val="tx2">
                    <a:lumMod val="75000"/>
                  </a:schemeClr>
                </a:solidFill>
                <a:latin typeface="Dancing Script" pitchFamily="2" charset="-18"/>
              </a:rPr>
              <a:t>Ćwiczenie 4: zapach</a:t>
            </a:r>
            <a:br>
              <a:rPr lang="pl-PL" b="1" dirty="0" smtClean="0">
                <a:solidFill>
                  <a:schemeClr val="tx2">
                    <a:lumMod val="75000"/>
                  </a:schemeClr>
                </a:solidFill>
                <a:latin typeface="Dancing Script" pitchFamily="2" charset="-18"/>
              </a:rPr>
            </a:br>
            <a:r>
              <a:rPr lang="pl-PL" b="1" dirty="0" smtClean="0">
                <a:solidFill>
                  <a:schemeClr val="tx2">
                    <a:lumMod val="75000"/>
                  </a:schemeClr>
                </a:solidFill>
                <a:latin typeface="Dancing Script" pitchFamily="2" charset="-18"/>
              </a:rPr>
              <a:t> </a:t>
            </a:r>
            <a:r>
              <a:rPr lang="pl-PL" sz="3100" dirty="0" smtClean="0"/>
              <a:t/>
            </a:r>
            <a:br>
              <a:rPr lang="pl-PL" sz="3100" dirty="0" smtClean="0"/>
            </a:br>
            <a:r>
              <a:rPr lang="pl-PL" sz="3100" dirty="0" smtClean="0">
                <a:latin typeface="Courgette" panose="02000603070400060004" pitchFamily="2" charset="-18"/>
              </a:rPr>
              <a:t>Świat jest pełen zapachów. Zwykle nie zwracamy na nie uwagi. </a:t>
            </a:r>
            <a:br>
              <a:rPr lang="pl-PL" sz="3100" dirty="0" smtClean="0">
                <a:latin typeface="Courgette" panose="02000603070400060004" pitchFamily="2" charset="-18"/>
              </a:rPr>
            </a:br>
            <a:r>
              <a:rPr lang="pl-PL" sz="3100" dirty="0" smtClean="0">
                <a:latin typeface="Courgette" panose="02000603070400060004" pitchFamily="2" charset="-18"/>
              </a:rPr>
              <a:t>Jaki zapach czujesz w tej chwili? </a:t>
            </a:r>
            <a:br>
              <a:rPr lang="pl-PL" sz="3100" dirty="0" smtClean="0">
                <a:latin typeface="Courgette" panose="02000603070400060004" pitchFamily="2" charset="-18"/>
              </a:rPr>
            </a:br>
            <a:r>
              <a:rPr lang="pl-PL" sz="3100" dirty="0" smtClean="0">
                <a:latin typeface="Courgette" panose="02000603070400060004" pitchFamily="2" charset="-18"/>
              </a:rPr>
              <a:t>Jakie zapachy lubisz najbardziej? </a:t>
            </a:r>
            <a:br>
              <a:rPr lang="pl-PL" sz="3100" dirty="0" smtClean="0">
                <a:latin typeface="Courgette" panose="02000603070400060004" pitchFamily="2" charset="-18"/>
              </a:rPr>
            </a:br>
            <a:r>
              <a:rPr lang="pl-PL" sz="3100" dirty="0" smtClean="0">
                <a:latin typeface="Courgette" panose="02000603070400060004" pitchFamily="2" charset="-18"/>
              </a:rPr>
              <a:t>Znajdź coś mocno pachnącego np. świeżą skórkę pomarańczy, laskę wanilii czy cynamonu. Zamknij oczy i skupiając całą uwagę wdychaj ten zapach.</a:t>
            </a:r>
            <a:r>
              <a:rPr lang="pl-PL" dirty="0" smtClean="0"/>
              <a:t/>
            </a:r>
            <a:br>
              <a:rPr lang="pl-PL" dirty="0" smtClean="0"/>
            </a:br>
            <a:endParaRPr lang="pl-PL" dirty="0"/>
          </a:p>
        </p:txBody>
      </p:sp>
    </p:spTree>
    <p:extLst>
      <p:ext uri="{BB962C8B-B14F-4D97-AF65-F5344CB8AC3E}">
        <p14:creationId xmlns:p14="http://schemas.microsoft.com/office/powerpoint/2010/main" val="22499472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95023" y="817582"/>
            <a:ext cx="6965245" cy="3907562"/>
          </a:xfrm>
        </p:spPr>
        <p:txBody>
          <a:bodyPr>
            <a:normAutofit/>
          </a:bodyPr>
          <a:lstStyle/>
          <a:p>
            <a:r>
              <a:rPr lang="pl-PL" sz="4000" b="1" dirty="0" smtClean="0">
                <a:solidFill>
                  <a:schemeClr val="tx2">
                    <a:lumMod val="75000"/>
                  </a:schemeClr>
                </a:solidFill>
                <a:latin typeface="Dancing Script" pitchFamily="2" charset="-18"/>
              </a:rPr>
              <a:t>Ćwiczenie 5: relaks</a:t>
            </a:r>
            <a:br>
              <a:rPr lang="pl-PL" sz="4000" b="1" dirty="0" smtClean="0">
                <a:solidFill>
                  <a:schemeClr val="tx2">
                    <a:lumMod val="75000"/>
                  </a:schemeClr>
                </a:solidFill>
                <a:latin typeface="Dancing Script" pitchFamily="2" charset="-18"/>
              </a:rPr>
            </a:br>
            <a:r>
              <a:rPr lang="pl-PL" dirty="0" smtClean="0"/>
              <a:t/>
            </a:r>
            <a:br>
              <a:rPr lang="pl-PL" dirty="0" smtClean="0"/>
            </a:br>
            <a:r>
              <a:rPr lang="pl-PL" sz="2800" dirty="0" smtClean="0">
                <a:latin typeface="Courgette" panose="02000603070400060004" pitchFamily="2" charset="-18"/>
              </a:rPr>
              <a:t>Zastanów się jakie zajęcia, czynności sprawiają Ci przyjemność? Zaplanuj sobie coś miłego na dzisiaj</a:t>
            </a:r>
            <a:r>
              <a:rPr lang="pl-PL" dirty="0" smtClean="0"/>
              <a:t>.</a:t>
            </a:r>
            <a:endParaRPr lang="pl-PL" dirty="0"/>
          </a:p>
        </p:txBody>
      </p:sp>
    </p:spTree>
    <p:extLst>
      <p:ext uri="{BB962C8B-B14F-4D97-AF65-F5344CB8AC3E}">
        <p14:creationId xmlns:p14="http://schemas.microsoft.com/office/powerpoint/2010/main" val="104921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95023" y="817582"/>
            <a:ext cx="6965245" cy="5131698"/>
          </a:xfrm>
        </p:spPr>
        <p:txBody>
          <a:bodyPr>
            <a:normAutofit fontScale="90000"/>
          </a:bodyPr>
          <a:lstStyle/>
          <a:p>
            <a:r>
              <a:rPr lang="pl-PL" b="1" dirty="0" smtClean="0">
                <a:solidFill>
                  <a:schemeClr val="tx2">
                    <a:lumMod val="75000"/>
                  </a:schemeClr>
                </a:solidFill>
                <a:latin typeface="Dancing Script" pitchFamily="2" charset="-18"/>
              </a:rPr>
              <a:t>Ćwiczenie 6: wizualizacja</a:t>
            </a:r>
            <a:r>
              <a:rPr lang="pl-PL" sz="2200" dirty="0" smtClean="0">
                <a:latin typeface="Courgette" panose="02000603070400060004" pitchFamily="2" charset="-18"/>
              </a:rPr>
              <a:t/>
            </a:r>
            <a:br>
              <a:rPr lang="pl-PL" sz="2200" dirty="0" smtClean="0">
                <a:latin typeface="Courgette" panose="02000603070400060004" pitchFamily="2" charset="-18"/>
              </a:rPr>
            </a:br>
            <a:r>
              <a:rPr lang="pl-PL" sz="2200" dirty="0" smtClean="0">
                <a:latin typeface="Courgette" panose="02000603070400060004" pitchFamily="2" charset="-18"/>
              </a:rPr>
              <a:t/>
            </a:r>
            <a:br>
              <a:rPr lang="pl-PL" sz="2200" dirty="0" smtClean="0">
                <a:latin typeface="Courgette" panose="02000603070400060004" pitchFamily="2" charset="-18"/>
              </a:rPr>
            </a:br>
            <a:r>
              <a:rPr lang="pl-PL" sz="2200" dirty="0" smtClean="0">
                <a:latin typeface="Courgette" panose="02000603070400060004" pitchFamily="2" charset="-18"/>
              </a:rPr>
              <a:t>Zamknij oczy. Wyobraź sobie, że znajdujesz się na spokojnym morzu, w pięknej łodzi. Leżysz w łodzi, czujesz dotyk ciepłego, drewnianego dna… zapach drewna, ciepło słońca, jest przyjemnie… Czujesz delikatne kołysanie się łodzi… w górę i w dół. Czujesz, że Twój oddech ma ten sam rytm – wdech i wydech… Ogarnia cię spokój. Słyszysz jak fale delikatnie uderzają o burtę. Dźwięk ten działa uspokajająco… Jesteś zupełnie spokojny i odprężony… Słyszysz szum morza… Nic Ci nie przeszkadza. Jesteś zupełnie spokojny i odprężony.</a:t>
            </a:r>
            <a:br>
              <a:rPr lang="pl-PL" sz="2200" dirty="0" smtClean="0">
                <a:latin typeface="Courgette" panose="02000603070400060004" pitchFamily="2" charset="-18"/>
              </a:rPr>
            </a:br>
            <a:r>
              <a:rPr lang="pl-PL" sz="2200" dirty="0" smtClean="0">
                <a:latin typeface="Courgette" panose="02000603070400060004" pitchFamily="2" charset="-18"/>
              </a:rPr>
              <a:t>A teraz przeciągnij się i ziewnij, możesz otworzyć już oczy.</a:t>
            </a:r>
            <a:r>
              <a:rPr lang="pl-PL" dirty="0" smtClean="0"/>
              <a:t/>
            </a:r>
            <a:br>
              <a:rPr lang="pl-PL" dirty="0" smtClean="0"/>
            </a:br>
            <a:endParaRPr lang="pl-PL" dirty="0"/>
          </a:p>
        </p:txBody>
      </p:sp>
    </p:spTree>
    <p:extLst>
      <p:ext uri="{BB962C8B-B14F-4D97-AF65-F5344CB8AC3E}">
        <p14:creationId xmlns:p14="http://schemas.microsoft.com/office/powerpoint/2010/main" val="32466344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95023" y="817582"/>
            <a:ext cx="6965245" cy="4915674"/>
          </a:xfrm>
        </p:spPr>
        <p:txBody>
          <a:bodyPr>
            <a:normAutofit/>
          </a:bodyPr>
          <a:lstStyle/>
          <a:p>
            <a:r>
              <a:rPr lang="pl-PL" sz="4000" b="1" dirty="0" smtClean="0">
                <a:solidFill>
                  <a:schemeClr val="tx2">
                    <a:lumMod val="75000"/>
                  </a:schemeClr>
                </a:solidFill>
                <a:latin typeface="Dancing Script" pitchFamily="2" charset="-18"/>
              </a:rPr>
              <a:t>Ćwiczenie 7: relaksacja progresywna</a:t>
            </a:r>
            <a:br>
              <a:rPr lang="pl-PL" sz="4000" b="1" dirty="0" smtClean="0">
                <a:solidFill>
                  <a:schemeClr val="tx2">
                    <a:lumMod val="75000"/>
                  </a:schemeClr>
                </a:solidFill>
                <a:latin typeface="Dancing Script" pitchFamily="2" charset="-18"/>
              </a:rPr>
            </a:br>
            <a:r>
              <a:rPr lang="pl-PL" sz="2400" dirty="0" smtClean="0"/>
              <a:t/>
            </a:r>
            <a:br>
              <a:rPr lang="pl-PL" sz="2400" dirty="0" smtClean="0"/>
            </a:br>
            <a:r>
              <a:rPr lang="pl-PL" sz="2800" dirty="0" smtClean="0">
                <a:latin typeface="Courgette" panose="02000603070400060004" pitchFamily="2" charset="-18"/>
              </a:rPr>
              <a:t>Leżąc na dywanie z zamkniętymi oczami staraj się napinać każdy mięsień w ciele tak mocno, jak tylko potrafisz. Palce u nóg i stopy, nogi, brzuch… Pozostań w tej ściśniętej pozycji przez kilka sekund a potem w pełni się rozluźnij i zrelaksuj.</a:t>
            </a:r>
            <a:br>
              <a:rPr lang="pl-PL" sz="2800" dirty="0" smtClean="0">
                <a:latin typeface="Courgette" panose="02000603070400060004" pitchFamily="2" charset="-18"/>
              </a:rPr>
            </a:br>
            <a:r>
              <a:rPr lang="pl-PL" sz="2800" dirty="0" smtClean="0">
                <a:latin typeface="Courgette" panose="02000603070400060004" pitchFamily="2" charset="-18"/>
              </a:rPr>
              <a:t>Szczegółową instrukcję znajdziesz w następnym ćwiczeniu.</a:t>
            </a:r>
            <a:endParaRPr lang="pl-PL" sz="2800" dirty="0">
              <a:latin typeface="Courgette" panose="02000603070400060004" pitchFamily="2" charset="-18"/>
            </a:endParaRPr>
          </a:p>
        </p:txBody>
      </p:sp>
    </p:spTree>
    <p:extLst>
      <p:ext uri="{BB962C8B-B14F-4D97-AF65-F5344CB8AC3E}">
        <p14:creationId xmlns:p14="http://schemas.microsoft.com/office/powerpoint/2010/main" val="26473528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95023" y="817582"/>
            <a:ext cx="6965245" cy="4843666"/>
          </a:xfrm>
        </p:spPr>
        <p:txBody>
          <a:bodyPr/>
          <a:lstStyle/>
          <a:p>
            <a:r>
              <a:rPr lang="pl-PL" dirty="0" smtClean="0">
                <a:hlinkClick r:id="rId2"/>
              </a:rPr>
              <a:t/>
            </a:r>
            <a:br>
              <a:rPr lang="pl-PL" dirty="0" smtClean="0">
                <a:hlinkClick r:id="rId2"/>
              </a:rPr>
            </a:br>
            <a:r>
              <a:rPr lang="pl-PL" sz="4000" b="1" dirty="0" smtClean="0">
                <a:solidFill>
                  <a:schemeClr val="tx2">
                    <a:lumMod val="75000"/>
                  </a:schemeClr>
                </a:solidFill>
                <a:latin typeface="Dancing Script" pitchFamily="2" charset="-18"/>
              </a:rPr>
              <a:t>Ćwiczenie 8: </a:t>
            </a:r>
            <a:r>
              <a:rPr lang="pl-PL" sz="4000" b="1" dirty="0">
                <a:solidFill>
                  <a:schemeClr val="tx2">
                    <a:lumMod val="75000"/>
                  </a:schemeClr>
                </a:solidFill>
                <a:latin typeface="Dancing Script" pitchFamily="2" charset="-18"/>
              </a:rPr>
              <a:t>test </a:t>
            </a:r>
            <a:r>
              <a:rPr lang="pl-PL" sz="4000" b="1" dirty="0" smtClean="0">
                <a:solidFill>
                  <a:schemeClr val="tx2">
                    <a:lumMod val="75000"/>
                  </a:schemeClr>
                </a:solidFill>
                <a:latin typeface="Dancing Script" pitchFamily="2" charset="-18"/>
              </a:rPr>
              <a:t>spaghetti</a:t>
            </a:r>
            <a:r>
              <a:rPr lang="pl-PL" dirty="0" smtClean="0">
                <a:hlinkClick r:id="rId2"/>
              </a:rPr>
              <a:t/>
            </a:r>
            <a:br>
              <a:rPr lang="pl-PL" dirty="0" smtClean="0">
                <a:hlinkClick r:id="rId2"/>
              </a:rPr>
            </a:br>
            <a:r>
              <a:rPr lang="pl-PL" dirty="0" smtClean="0">
                <a:solidFill>
                  <a:schemeClr val="tx1">
                    <a:lumMod val="95000"/>
                    <a:lumOff val="5000"/>
                  </a:schemeClr>
                </a:solidFill>
                <a:latin typeface="Courgette" panose="02000603070400060004" pitchFamily="2" charset="-18"/>
                <a:hlinkClick r:id="rId2"/>
              </a:rPr>
              <a:t>https</a:t>
            </a:r>
            <a:r>
              <a:rPr lang="pl-PL" dirty="0">
                <a:solidFill>
                  <a:schemeClr val="tx1">
                    <a:lumMod val="95000"/>
                    <a:lumOff val="5000"/>
                  </a:schemeClr>
                </a:solidFill>
                <a:latin typeface="Courgette" panose="02000603070400060004" pitchFamily="2" charset="-18"/>
                <a:hlinkClick r:id="rId2"/>
              </a:rPr>
              <a:t>://</a:t>
            </a:r>
            <a:r>
              <a:rPr lang="pl-PL" dirty="0" smtClean="0">
                <a:solidFill>
                  <a:schemeClr val="tx1">
                    <a:lumMod val="95000"/>
                    <a:lumOff val="5000"/>
                  </a:schemeClr>
                </a:solidFill>
                <a:latin typeface="Courgette" panose="02000603070400060004" pitchFamily="2" charset="-18"/>
                <a:hlinkClick r:id="rId2"/>
              </a:rPr>
              <a:t>www.youtube.com/watch?v=h6h5XdU9690</a:t>
            </a:r>
            <a:r>
              <a:rPr lang="pl-PL" dirty="0" smtClean="0"/>
              <a:t/>
            </a:r>
            <a:br>
              <a:rPr lang="pl-PL" dirty="0" smtClean="0"/>
            </a:br>
            <a:endParaRPr lang="pl-PL" dirty="0"/>
          </a:p>
        </p:txBody>
      </p:sp>
    </p:spTree>
    <p:extLst>
      <p:ext uri="{BB962C8B-B14F-4D97-AF65-F5344CB8AC3E}">
        <p14:creationId xmlns:p14="http://schemas.microsoft.com/office/powerpoint/2010/main" val="39031392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95023" y="817582"/>
            <a:ext cx="6965245" cy="4483626"/>
          </a:xfrm>
        </p:spPr>
        <p:txBody>
          <a:bodyPr>
            <a:normAutofit/>
          </a:bodyPr>
          <a:lstStyle/>
          <a:p>
            <a:r>
              <a:rPr lang="pl-PL" b="1" dirty="0" smtClean="0">
                <a:solidFill>
                  <a:schemeClr val="tx2">
                    <a:lumMod val="75000"/>
                  </a:schemeClr>
                </a:solidFill>
                <a:latin typeface="Dancing Script" pitchFamily="2" charset="-18"/>
              </a:rPr>
              <a:t>Ćwiczenie 9: koncentracja</a:t>
            </a:r>
            <a:br>
              <a:rPr lang="pl-PL" b="1" dirty="0" smtClean="0">
                <a:solidFill>
                  <a:schemeClr val="tx2">
                    <a:lumMod val="75000"/>
                  </a:schemeClr>
                </a:solidFill>
                <a:latin typeface="Dancing Script" pitchFamily="2" charset="-18"/>
              </a:rPr>
            </a:br>
            <a:r>
              <a:rPr lang="pl-PL" dirty="0" smtClean="0"/>
              <a:t/>
            </a:r>
            <a:br>
              <a:rPr lang="pl-PL" dirty="0" smtClean="0"/>
            </a:br>
            <a:r>
              <a:rPr lang="pl-PL" sz="2800" dirty="0" smtClean="0">
                <a:latin typeface="Courgette" panose="02000603070400060004" pitchFamily="2" charset="-18"/>
              </a:rPr>
              <a:t>Rozejrzyj się dookoła i znajdź 3 żółte przedmioty, 3 rzeczy gładkie, </a:t>
            </a:r>
            <a:br>
              <a:rPr lang="pl-PL" sz="2800" dirty="0" smtClean="0">
                <a:latin typeface="Courgette" panose="02000603070400060004" pitchFamily="2" charset="-18"/>
              </a:rPr>
            </a:br>
            <a:r>
              <a:rPr lang="pl-PL" sz="2800" dirty="0" smtClean="0">
                <a:latin typeface="Courgette" panose="02000603070400060004" pitchFamily="2" charset="-18"/>
              </a:rPr>
              <a:t>3 chropowate, 3 cienkie i 3 lekkie.</a:t>
            </a:r>
            <a:endParaRPr lang="pl-PL" sz="2800" dirty="0">
              <a:latin typeface="Courgette" panose="02000603070400060004" pitchFamily="2" charset="-18"/>
            </a:endParaRPr>
          </a:p>
        </p:txBody>
      </p:sp>
    </p:spTree>
    <p:extLst>
      <p:ext uri="{BB962C8B-B14F-4D97-AF65-F5344CB8AC3E}">
        <p14:creationId xmlns:p14="http://schemas.microsoft.com/office/powerpoint/2010/main" val="31563874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95023" y="817582"/>
            <a:ext cx="6965245" cy="4843666"/>
          </a:xfrm>
        </p:spPr>
        <p:txBody>
          <a:bodyPr>
            <a:normAutofit/>
          </a:bodyPr>
          <a:lstStyle/>
          <a:p>
            <a:r>
              <a:rPr lang="pl-PL" sz="4000" b="1" dirty="0" smtClean="0">
                <a:solidFill>
                  <a:schemeClr val="tx2">
                    <a:lumMod val="75000"/>
                  </a:schemeClr>
                </a:solidFill>
                <a:latin typeface="Dancing Script" pitchFamily="2" charset="-18"/>
              </a:rPr>
              <a:t>Ćwiczenie 10: obserwacja</a:t>
            </a:r>
            <a:br>
              <a:rPr lang="pl-PL" sz="4000" b="1" dirty="0" smtClean="0">
                <a:solidFill>
                  <a:schemeClr val="tx2">
                    <a:lumMod val="75000"/>
                  </a:schemeClr>
                </a:solidFill>
                <a:latin typeface="Dancing Script" pitchFamily="2" charset="-18"/>
              </a:rPr>
            </a:br>
            <a:r>
              <a:rPr lang="pl-PL" sz="2400" dirty="0" smtClean="0"/>
              <a:t/>
            </a:r>
            <a:br>
              <a:rPr lang="pl-PL" sz="2400" dirty="0" smtClean="0"/>
            </a:br>
            <a:r>
              <a:rPr lang="pl-PL" sz="2800" dirty="0" smtClean="0">
                <a:latin typeface="Courgette" panose="02000603070400060004" pitchFamily="2" charset="-18"/>
              </a:rPr>
              <a:t>Wyciągnij przed siebie dłoń i obejrzyj ją dokładnie. Co widzisz? Drobne linie? Blizny? Jakiego koloru jest Twoja dłoń? Jest sucha czy wilgotna? Ciepła czy zimna? Gładka czy szorstka? Spróbuj na nią patrzeć jakbyś robił to po raz pierwszy, z uwagą. Może to samo zrobisz z dłonią mamy lub brata?</a:t>
            </a:r>
            <a:endParaRPr lang="pl-PL" sz="2800" dirty="0">
              <a:latin typeface="Courgette" panose="02000603070400060004" pitchFamily="2" charset="-18"/>
            </a:endParaRPr>
          </a:p>
        </p:txBody>
      </p:sp>
    </p:spTree>
    <p:extLst>
      <p:ext uri="{BB962C8B-B14F-4D97-AF65-F5344CB8AC3E}">
        <p14:creationId xmlns:p14="http://schemas.microsoft.com/office/powerpoint/2010/main" val="17986872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95023" y="817582"/>
            <a:ext cx="6965245" cy="4771658"/>
          </a:xfrm>
        </p:spPr>
        <p:txBody>
          <a:bodyPr/>
          <a:lstStyle/>
          <a:p>
            <a:r>
              <a:rPr lang="pl-PL" sz="4000" b="1" dirty="0" smtClean="0">
                <a:solidFill>
                  <a:schemeClr val="tx2">
                    <a:lumMod val="75000"/>
                  </a:schemeClr>
                </a:solidFill>
                <a:latin typeface="Dancing Script" pitchFamily="2" charset="-18"/>
              </a:rPr>
              <a:t>Ćwiczenie 11: miłość</a:t>
            </a:r>
            <a:br>
              <a:rPr lang="pl-PL" sz="4000" b="1" dirty="0" smtClean="0">
                <a:solidFill>
                  <a:schemeClr val="tx2">
                    <a:lumMod val="75000"/>
                  </a:schemeClr>
                </a:solidFill>
                <a:latin typeface="Dancing Script" pitchFamily="2" charset="-18"/>
              </a:rPr>
            </a:br>
            <a:r>
              <a:rPr lang="pl-PL" dirty="0" smtClean="0"/>
              <a:t/>
            </a:r>
            <a:br>
              <a:rPr lang="pl-PL" dirty="0" smtClean="0"/>
            </a:br>
            <a:r>
              <a:rPr lang="pl-PL" sz="2800" dirty="0" smtClean="0">
                <a:latin typeface="Courgette" panose="02000603070400060004" pitchFamily="2" charset="-18"/>
              </a:rPr>
              <a:t>Przyjemnie jest być życzliwym. Zrób liścik dla kogoś bliskiego – napisz lub narysuj coś miłego.</a:t>
            </a:r>
            <a:endParaRPr lang="pl-PL" sz="2800" dirty="0">
              <a:latin typeface="Courgette" panose="02000603070400060004" pitchFamily="2" charset="-18"/>
            </a:endParaRPr>
          </a:p>
        </p:txBody>
      </p:sp>
    </p:spTree>
    <p:extLst>
      <p:ext uri="{BB962C8B-B14F-4D97-AF65-F5344CB8AC3E}">
        <p14:creationId xmlns:p14="http://schemas.microsoft.com/office/powerpoint/2010/main" val="29958476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95023" y="817582"/>
            <a:ext cx="6965245" cy="4627642"/>
          </a:xfrm>
        </p:spPr>
        <p:txBody>
          <a:bodyPr>
            <a:normAutofit fontScale="90000"/>
          </a:bodyPr>
          <a:lstStyle/>
          <a:p>
            <a:r>
              <a:rPr lang="pl-PL" sz="4000" b="1" dirty="0" smtClean="0">
                <a:solidFill>
                  <a:schemeClr val="tx2">
                    <a:lumMod val="75000"/>
                  </a:schemeClr>
                </a:solidFill>
                <a:latin typeface="Dancing Script" pitchFamily="2" charset="-18"/>
              </a:rPr>
              <a:t/>
            </a:r>
            <a:br>
              <a:rPr lang="pl-PL" sz="4000" b="1" dirty="0" smtClean="0">
                <a:solidFill>
                  <a:schemeClr val="tx2">
                    <a:lumMod val="75000"/>
                  </a:schemeClr>
                </a:solidFill>
                <a:latin typeface="Dancing Script" pitchFamily="2" charset="-18"/>
              </a:rPr>
            </a:br>
            <a:r>
              <a:rPr lang="pl-PL" b="1" dirty="0" smtClean="0">
                <a:solidFill>
                  <a:schemeClr val="tx2">
                    <a:lumMod val="75000"/>
                  </a:schemeClr>
                </a:solidFill>
                <a:latin typeface="Dancing Script" pitchFamily="2" charset="-18"/>
              </a:rPr>
              <a:t>Ćwiczenie 12: dźwięk</a:t>
            </a:r>
            <a:r>
              <a:rPr lang="pl-PL" dirty="0" smtClean="0"/>
              <a:t/>
            </a:r>
            <a:br>
              <a:rPr lang="pl-PL" dirty="0" smtClean="0"/>
            </a:br>
            <a:r>
              <a:rPr lang="pl-PL" dirty="0" smtClean="0"/>
              <a:t/>
            </a:r>
            <a:br>
              <a:rPr lang="pl-PL" dirty="0" smtClean="0"/>
            </a:br>
            <a:r>
              <a:rPr lang="pl-PL" sz="3100" dirty="0" smtClean="0">
                <a:latin typeface="Courgette" panose="02000603070400060004" pitchFamily="2" charset="-18"/>
              </a:rPr>
              <a:t>Zamknij oczy i posłuchaj </a:t>
            </a:r>
            <a:r>
              <a:rPr lang="pl-PL" sz="3100" dirty="0">
                <a:latin typeface="Courgette" panose="02000603070400060004" pitchFamily="2" charset="-18"/>
              </a:rPr>
              <a:t>przez </a:t>
            </a:r>
            <a:r>
              <a:rPr lang="pl-PL" sz="3100" dirty="0" smtClean="0">
                <a:latin typeface="Courgette" panose="02000603070400060004" pitchFamily="2" charset="-18"/>
              </a:rPr>
              <a:t>chwilę</a:t>
            </a:r>
            <a:r>
              <a:rPr lang="pl-PL" dirty="0" smtClean="0"/>
              <a:t/>
            </a:r>
            <a:br>
              <a:rPr lang="pl-PL" dirty="0" smtClean="0"/>
            </a:br>
            <a:r>
              <a:rPr lang="pl-PL" dirty="0"/>
              <a:t/>
            </a:r>
            <a:br>
              <a:rPr lang="pl-PL" dirty="0"/>
            </a:br>
            <a:r>
              <a:rPr lang="pl-PL" dirty="0">
                <a:solidFill>
                  <a:srgbClr val="FFC000"/>
                </a:solidFill>
                <a:latin typeface="Courgette" panose="02000603070400060004" pitchFamily="2" charset="-18"/>
                <a:hlinkClick r:id="rId2"/>
              </a:rPr>
              <a:t>https://</a:t>
            </a:r>
            <a:r>
              <a:rPr lang="pl-PL" dirty="0" smtClean="0">
                <a:solidFill>
                  <a:srgbClr val="FFC000"/>
                </a:solidFill>
                <a:latin typeface="Courgette" panose="02000603070400060004" pitchFamily="2" charset="-18"/>
                <a:hlinkClick r:id="rId2"/>
              </a:rPr>
              <a:t>www.youtube.com/watch?v=E6Q2OYfSuC0</a:t>
            </a:r>
            <a:r>
              <a:rPr lang="pl-PL" dirty="0" smtClean="0"/>
              <a:t/>
            </a:r>
            <a:br>
              <a:rPr lang="pl-PL" dirty="0" smtClean="0"/>
            </a:br>
            <a:endParaRPr lang="pl-PL" dirty="0"/>
          </a:p>
        </p:txBody>
      </p:sp>
    </p:spTree>
    <p:extLst>
      <p:ext uri="{BB962C8B-B14F-4D97-AF65-F5344CB8AC3E}">
        <p14:creationId xmlns:p14="http://schemas.microsoft.com/office/powerpoint/2010/main" val="37970595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95023" y="817582"/>
            <a:ext cx="6965245" cy="4123586"/>
          </a:xfrm>
        </p:spPr>
        <p:txBody>
          <a:bodyPr/>
          <a:lstStyle/>
          <a:p>
            <a:r>
              <a:rPr lang="pl-PL" sz="4000" b="1" dirty="0" smtClean="0">
                <a:solidFill>
                  <a:schemeClr val="tx2">
                    <a:lumMod val="75000"/>
                  </a:schemeClr>
                </a:solidFill>
                <a:latin typeface="Dancing Script" pitchFamily="2" charset="-18"/>
              </a:rPr>
              <a:t>Ćwiczenie 13: dotyk</a:t>
            </a:r>
            <a:br>
              <a:rPr lang="pl-PL" sz="4000" b="1" dirty="0" smtClean="0">
                <a:solidFill>
                  <a:schemeClr val="tx2">
                    <a:lumMod val="75000"/>
                  </a:schemeClr>
                </a:solidFill>
                <a:latin typeface="Dancing Script" pitchFamily="2" charset="-18"/>
              </a:rPr>
            </a:br>
            <a:r>
              <a:rPr lang="pl-PL" dirty="0" smtClean="0"/>
              <a:t/>
            </a:r>
            <a:br>
              <a:rPr lang="pl-PL" dirty="0" smtClean="0"/>
            </a:br>
            <a:r>
              <a:rPr lang="pl-PL" dirty="0">
                <a:solidFill>
                  <a:srgbClr val="FFC000"/>
                </a:solidFill>
                <a:latin typeface="Courgette" panose="02000603070400060004" pitchFamily="2" charset="-18"/>
                <a:hlinkClick r:id="rId2"/>
              </a:rPr>
              <a:t>https://www.youtube.com/watch?v=ytT-IU4t-Cw</a:t>
            </a:r>
            <a:endParaRPr lang="pl-PL" dirty="0">
              <a:solidFill>
                <a:srgbClr val="FFC000"/>
              </a:solidFill>
              <a:latin typeface="Courgette" panose="02000603070400060004" pitchFamily="2" charset="-18"/>
            </a:endParaRPr>
          </a:p>
        </p:txBody>
      </p:sp>
    </p:spTree>
    <p:extLst>
      <p:ext uri="{BB962C8B-B14F-4D97-AF65-F5344CB8AC3E}">
        <p14:creationId xmlns:p14="http://schemas.microsoft.com/office/powerpoint/2010/main" val="4482703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ctrTitle"/>
          </p:nvPr>
        </p:nvSpPr>
        <p:spPr/>
        <p:txBody>
          <a:bodyPr>
            <a:normAutofit/>
          </a:bodyPr>
          <a:lstStyle/>
          <a:p>
            <a:r>
              <a:rPr lang="pl-PL" sz="2800" dirty="0">
                <a:solidFill>
                  <a:schemeClr val="tx2">
                    <a:lumMod val="75000"/>
                  </a:schemeClr>
                </a:solidFill>
                <a:latin typeface="Dancing Script" pitchFamily="2" charset="-18"/>
              </a:rPr>
              <a:t>Więcej ćwiczeń znajdziesz w </a:t>
            </a:r>
            <a:r>
              <a:rPr lang="pl-PL" sz="2800" dirty="0" smtClean="0">
                <a:solidFill>
                  <a:schemeClr val="tx2">
                    <a:lumMod val="75000"/>
                  </a:schemeClr>
                </a:solidFill>
                <a:latin typeface="Dancing Script" pitchFamily="2" charset="-18"/>
              </a:rPr>
              <a:t>książce </a:t>
            </a:r>
            <a:r>
              <a:rPr lang="pl-PL" sz="2800" dirty="0">
                <a:solidFill>
                  <a:schemeClr val="tx2">
                    <a:lumMod val="75000"/>
                  </a:schemeClr>
                </a:solidFill>
                <a:latin typeface="Dancing Script" pitchFamily="2" charset="-18"/>
              </a:rPr>
              <a:t>„MOJA SUPERMOC uważność i spokój żabki”</a:t>
            </a:r>
            <a:br>
              <a:rPr lang="pl-PL" sz="2800" dirty="0">
                <a:solidFill>
                  <a:schemeClr val="tx2">
                    <a:lumMod val="75000"/>
                  </a:schemeClr>
                </a:solidFill>
                <a:latin typeface="Dancing Script" pitchFamily="2" charset="-18"/>
              </a:rPr>
            </a:br>
            <a:endParaRPr lang="pl-PL" sz="2800" dirty="0">
              <a:latin typeface="Dancing Script" pitchFamily="2" charset="-18"/>
            </a:endParaRPr>
          </a:p>
        </p:txBody>
      </p:sp>
      <p:sp>
        <p:nvSpPr>
          <p:cNvPr id="4" name="Podtytuł 3"/>
          <p:cNvSpPr>
            <a:spLocks noGrp="1"/>
          </p:cNvSpPr>
          <p:nvPr>
            <p:ph type="subTitle" idx="1"/>
          </p:nvPr>
        </p:nvSpPr>
        <p:spPr/>
        <p:txBody>
          <a:bodyPr/>
          <a:lstStyle/>
          <a:p>
            <a:r>
              <a:rPr lang="pl-PL" sz="2800" dirty="0" smtClean="0">
                <a:solidFill>
                  <a:prstClr val="black"/>
                </a:solidFill>
                <a:latin typeface="Dancing Script" pitchFamily="2" charset="-18"/>
                <a:ea typeface="+mj-ea"/>
                <a:cs typeface="+mj-cs"/>
              </a:rPr>
              <a:t>Marzena </a:t>
            </a:r>
            <a:r>
              <a:rPr lang="pl-PL" sz="2800" dirty="0">
                <a:solidFill>
                  <a:prstClr val="black"/>
                </a:solidFill>
                <a:latin typeface="Dancing Script" pitchFamily="2" charset="-18"/>
                <a:ea typeface="+mj-ea"/>
                <a:cs typeface="+mj-cs"/>
              </a:rPr>
              <a:t>Góreczna, Agnieszka Góreczna</a:t>
            </a:r>
            <a:endParaRPr lang="pl-PL" dirty="0">
              <a:solidFill>
                <a:schemeClr val="tx2">
                  <a:lumMod val="75000"/>
                </a:schemeClr>
              </a:solidFill>
              <a:latin typeface="Dancing Script" pitchFamily="2" charset="-18"/>
            </a:endParaRPr>
          </a:p>
        </p:txBody>
      </p:sp>
    </p:spTree>
    <p:extLst>
      <p:ext uri="{BB962C8B-B14F-4D97-AF65-F5344CB8AC3E}">
        <p14:creationId xmlns:p14="http://schemas.microsoft.com/office/powerpoint/2010/main" val="2771565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inezka">
  <a:themeElements>
    <a:clrScheme name="Bogaty">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Pinezka">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nezka">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112</TotalTime>
  <Words>67</Words>
  <Application>Microsoft Office PowerPoint</Application>
  <PresentationFormat>Pokaz na ekranie (4:3)</PresentationFormat>
  <Paragraphs>17</Paragraphs>
  <Slides>15</Slides>
  <Notes>0</Notes>
  <HiddenSlides>0</HiddenSlides>
  <MMClips>0</MMClips>
  <ScaleCrop>false</ScaleCrop>
  <HeadingPairs>
    <vt:vector size="4" baseType="variant">
      <vt:variant>
        <vt:lpstr>Motyw</vt:lpstr>
      </vt:variant>
      <vt:variant>
        <vt:i4>1</vt:i4>
      </vt:variant>
      <vt:variant>
        <vt:lpstr>Tytuły slajdów</vt:lpstr>
      </vt:variant>
      <vt:variant>
        <vt:i4>15</vt:i4>
      </vt:variant>
    </vt:vector>
  </HeadingPairs>
  <TitlesOfParts>
    <vt:vector size="16" baseType="lpstr">
      <vt:lpstr>Pinezka</vt:lpstr>
      <vt:lpstr>Mindfulness</vt:lpstr>
      <vt:lpstr>Ćwiczenie 1: obserwacja  Usiądź wygodnie. Zamknij na chwilę oczy. Poobserwuj swoje odczucia w ciele, swoje emocje. Jaki masz dziś nastrój? Twoje mięśnie są spięte czy rozluźnione? Czy jest Ci ciepło czy zimno? Skup się na chwilę na oddechu – czy jest miarowy i spokojny a może przyspieszony?</vt:lpstr>
      <vt:lpstr>Ćwiczenie 2: oddech  Przyjmij wygodną pozycję. Przyjrzyj się swojemu oddechowi: zauważ wdech i wydech. Połóż rękę na brzuchu i sprawdź jak przy każdym oddechu porusza się Twoje ciało. Poczuj jak brzuch unosi się i opada. Zauważ drogę, jaką w Twoim ciele pokonuje powietrze podczas wdechu i wydechu. Sprawdź teraz jak to jest, kiedy oddech jest powolny. Weź długi wdech i długi wydech. Gdzie w ciele czujesz oddech? Jak się czuje Twoje ciało? Przez chwilę pooddychaj w ten sposób.</vt:lpstr>
      <vt:lpstr>Ćwiczenie 3: smak  Czy często jesz w pośpiechu, połykasz bardzo szybko, nie czując nawet smaku jedzenia? Gdy będziesz dziś jadł posiłek, jedz powoli, przeżuwając każdy kęs, skup się na smaku i konsystencji potrawy.</vt:lpstr>
      <vt:lpstr>Ćwiczenie 4: zapach   Świat jest pełen zapachów. Zwykle nie zwracamy na nie uwagi.  Jaki zapach czujesz w tej chwili?  Jakie zapachy lubisz najbardziej?  Znajdź coś mocno pachnącego np. świeżą skórkę pomarańczy, laskę wanilii czy cynamonu. Zamknij oczy i skupiając całą uwagę wdychaj ten zapach. </vt:lpstr>
      <vt:lpstr>Ćwiczenie 5: relaks  Zastanów się jakie zajęcia, czynności sprawiają Ci przyjemność? Zaplanuj sobie coś miłego na dzisiaj.</vt:lpstr>
      <vt:lpstr>Ćwiczenie 6: wizualizacja  Zamknij oczy. Wyobraź sobie, że znajdujesz się na spokojnym morzu, w pięknej łodzi. Leżysz w łodzi, czujesz dotyk ciepłego, drewnianego dna… zapach drewna, ciepło słońca, jest przyjemnie… Czujesz delikatne kołysanie się łodzi… w górę i w dół. Czujesz, że Twój oddech ma ten sam rytm – wdech i wydech… Ogarnia cię spokój. Słyszysz jak fale delikatnie uderzają o burtę. Dźwięk ten działa uspokajająco… Jesteś zupełnie spokojny i odprężony… Słyszysz szum morza… Nic Ci nie przeszkadza. Jesteś zupełnie spokojny i odprężony. A teraz przeciągnij się i ziewnij, możesz otworzyć już oczy. </vt:lpstr>
      <vt:lpstr>Ćwiczenie 7: relaksacja progresywna  Leżąc na dywanie z zamkniętymi oczami staraj się napinać każdy mięsień w ciele tak mocno, jak tylko potrafisz. Palce u nóg i stopy, nogi, brzuch… Pozostań w tej ściśniętej pozycji przez kilka sekund a potem w pełni się rozluźnij i zrelaksuj. Szczegółową instrukcję znajdziesz w następnym ćwiczeniu.</vt:lpstr>
      <vt:lpstr> Ćwiczenie 8: test spaghetti https://www.youtube.com/watch?v=h6h5XdU9690 </vt:lpstr>
      <vt:lpstr>Ćwiczenie 9: koncentracja  Rozejrzyj się dookoła i znajdź 3 żółte przedmioty, 3 rzeczy gładkie,  3 chropowate, 3 cienkie i 3 lekkie.</vt:lpstr>
      <vt:lpstr>Ćwiczenie 10: obserwacja  Wyciągnij przed siebie dłoń i obejrzyj ją dokładnie. Co widzisz? Drobne linie? Blizny? Jakiego koloru jest Twoja dłoń? Jest sucha czy wilgotna? Ciepła czy zimna? Gładka czy szorstka? Spróbuj na nią patrzeć jakbyś robił to po raz pierwszy, z uwagą. Może to samo zrobisz z dłonią mamy lub brata?</vt:lpstr>
      <vt:lpstr>Ćwiczenie 11: miłość  Przyjemnie jest być życzliwym. Zrób liścik dla kogoś bliskiego – napisz lub narysuj coś miłego.</vt:lpstr>
      <vt:lpstr> Ćwiczenie 12: dźwięk  Zamknij oczy i posłuchaj przez chwilę  https://www.youtube.com/watch?v=E6Q2OYfSuC0 </vt:lpstr>
      <vt:lpstr>Ćwiczenie 13: dotyk  https://www.youtube.com/watch?v=ytT-IU4t-Cw</vt:lpstr>
      <vt:lpstr>Więcej ćwiczeń znajdziesz w książce „MOJA SUPERMOC uważność i spokój żabki”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Mindfulness</dc:title>
  <dc:creator>Marzena</dc:creator>
  <cp:lastModifiedBy>Marzena</cp:lastModifiedBy>
  <cp:revision>11</cp:revision>
  <dcterms:created xsi:type="dcterms:W3CDTF">2020-05-28T17:12:43Z</dcterms:created>
  <dcterms:modified xsi:type="dcterms:W3CDTF">2020-05-28T19:05:14Z</dcterms:modified>
</cp:coreProperties>
</file>