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61" r:id="rId3"/>
    <p:sldId id="262" r:id="rId4"/>
    <p:sldId id="263" r:id="rId5"/>
    <p:sldId id="258" r:id="rId6"/>
    <p:sldId id="265" r:id="rId7"/>
    <p:sldId id="266" r:id="rId8"/>
    <p:sldId id="259" r:id="rId9"/>
    <p:sldId id="267" r:id="rId10"/>
    <p:sldId id="268" r:id="rId11"/>
    <p:sldId id="269" r:id="rId12"/>
    <p:sldId id="270" r:id="rId13"/>
    <p:sldId id="271" r:id="rId14"/>
    <p:sldId id="264" r:id="rId15"/>
    <p:sldId id="273" r:id="rId16"/>
  </p:sldIdLst>
  <p:sldSz cx="6858000" cy="9144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280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12801"/>
            <a:ext cx="5829300" cy="56896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6604000"/>
            <a:ext cx="4800600" cy="1625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1828801"/>
            <a:ext cx="5829300" cy="3340100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425018"/>
            <a:ext cx="5829300" cy="1509183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Oval 6"/>
          <p:cNvSpPr/>
          <p:nvPr/>
        </p:nvSpPr>
        <p:spPr>
          <a:xfrm>
            <a:off x="3371850" y="5232400"/>
            <a:ext cx="63579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21869" y="5232400"/>
            <a:ext cx="63579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22546" y="5232400"/>
            <a:ext cx="63579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74320" y="2133600"/>
            <a:ext cx="3031236" cy="603504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3030141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1" y="2133600"/>
            <a:ext cx="3031331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42900" y="2950464"/>
            <a:ext cx="3031236" cy="521817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504438" y="2950465"/>
            <a:ext cx="3031236" cy="521758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316" y="355600"/>
            <a:ext cx="2256235" cy="27940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353" y="364067"/>
            <a:ext cx="374689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30316" y="3251201"/>
            <a:ext cx="2256235" cy="4917017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304800"/>
            <a:ext cx="4283868" cy="11938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1095" y="1524000"/>
            <a:ext cx="4541043" cy="6054725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7747000"/>
            <a:ext cx="4283868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2133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72511" y="8475134"/>
            <a:ext cx="1564481" cy="486833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FA18197-2A67-43FA-8C90-6BC3479BF743}" type="datetimeFigureOut">
              <a:rPr lang="pl-PL" smtClean="0"/>
              <a:t>2020-05-27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4374" y="8475134"/>
            <a:ext cx="2135981" cy="486833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07459" y="8475134"/>
            <a:ext cx="421481" cy="486833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FB87918-C390-4152-A60B-618402EAC76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Oval 6"/>
          <p:cNvSpPr/>
          <p:nvPr/>
        </p:nvSpPr>
        <p:spPr>
          <a:xfrm>
            <a:off x="6343320" y="8665846"/>
            <a:ext cx="63579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6839" y="8665846"/>
            <a:ext cx="63579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6673" y="6444214"/>
            <a:ext cx="5976664" cy="1584175"/>
          </a:xfrm>
        </p:spPr>
        <p:txBody>
          <a:bodyPr/>
          <a:lstStyle/>
          <a:p>
            <a:pPr marL="0" indent="0">
              <a:buNone/>
            </a:pPr>
            <a:r>
              <a:rPr lang="pl-PL" sz="4000" dirty="0" smtClean="0">
                <a:solidFill>
                  <a:schemeClr val="tx2">
                    <a:lumMod val="5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Jesteś wyjątkowy/wyjątkowa!</a:t>
            </a:r>
            <a:endParaRPr lang="pl-PL" sz="4000" dirty="0">
              <a:solidFill>
                <a:schemeClr val="tx2">
                  <a:lumMod val="50000"/>
                </a:schemeClr>
              </a:solidFill>
              <a:latin typeface="Patrick Hand SC" panose="00000500000000000000" pitchFamily="2" charset="-18"/>
              <a:cs typeface="Amatic SC" panose="00000500000000000000" pitchFamily="2" charset="-79"/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6234" y="899592"/>
            <a:ext cx="4147773" cy="5256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612347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6673" y="1619672"/>
            <a:ext cx="5976664" cy="5733885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3200" dirty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Co pozwala w życiu odnieść sukces i czuć się spełnionym</a:t>
            </a:r>
            <a:r>
              <a:rPr lang="pl-PL" sz="32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?</a:t>
            </a:r>
            <a:r>
              <a:rPr lang="pl-PL" sz="3200" b="1" dirty="0" smtClean="0">
                <a:solidFill>
                  <a:schemeClr val="tx1"/>
                </a:solidFill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  <a:t/>
            </a:r>
            <a:br>
              <a:rPr lang="pl-PL" sz="3200" b="1" dirty="0" smtClean="0">
                <a:solidFill>
                  <a:schemeClr val="tx1"/>
                </a:solidFill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</a:br>
            <a:r>
              <a:rPr lang="pl-PL" sz="3200" b="1" dirty="0">
                <a:solidFill>
                  <a:schemeClr val="tx1"/>
                </a:solidFill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  <a:t/>
            </a:r>
            <a:br>
              <a:rPr lang="pl-PL" sz="3200" b="1" dirty="0">
                <a:solidFill>
                  <a:schemeClr val="tx1"/>
                </a:solidFill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</a:br>
            <a:r>
              <a:rPr lang="pl-PL" sz="3200" dirty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Czy to możliwe, że pierwszym krokiem do tego jest poznanie siebie</a:t>
            </a:r>
            <a:r>
              <a:rPr lang="pl-PL" sz="32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?</a:t>
            </a:r>
            <a:r>
              <a:rPr lang="pl-PL" sz="3200" dirty="0" smtClean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  <a:t/>
            </a:r>
            <a:br>
              <a:rPr lang="pl-PL" sz="3200" dirty="0" smtClean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</a:br>
            <a:r>
              <a:rPr lang="pl-PL" sz="3200" dirty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  <a:t/>
            </a:r>
            <a:br>
              <a:rPr lang="pl-PL" sz="3200" dirty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</a:br>
            <a:r>
              <a:rPr lang="pl-PL" sz="4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pl-PL" sz="4800" dirty="0">
                <a:effectLst/>
                <a:latin typeface="Calibri"/>
                <a:ea typeface="Calibri"/>
                <a:cs typeface="Times New Roman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5174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8680" y="539552"/>
            <a:ext cx="5976664" cy="8064896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3200" dirty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Każdy z nas ma w sobie coś wyjątkowego</a:t>
            </a:r>
            <a:r>
              <a:rPr lang="pl-PL" sz="32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!</a:t>
            </a:r>
            <a: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/>
            </a:r>
            <a:b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</a:br>
            <a:r>
              <a:rPr lang="pl-PL" sz="2800" dirty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/>
            </a:r>
            <a:br>
              <a:rPr lang="pl-PL" sz="2800" dirty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</a:br>
            <a:r>
              <a:rPr lang="pl-PL" sz="2800" b="1" dirty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Każdy </a:t>
            </a:r>
            <a:r>
              <a:rPr lang="pl-PL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z nas może mieć zupełnie inne pasje, mocne strony i talenty, a każde są tak samo ważne i wyjątkowe.</a:t>
            </a:r>
            <a: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/>
            </a:r>
            <a:b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</a:br>
            <a: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/>
            </a:r>
            <a:b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</a:br>
            <a: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/>
            </a:r>
            <a:br>
              <a:rPr lang="pl-PL" sz="2800" dirty="0" smtClean="0">
                <a:solidFill>
                  <a:schemeClr val="tx1"/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</a:br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„Wszystko, co dzieje się w naszym życiu – sposób w jaki działamy, planujemy, reagujemy, tworzymy relacje z otoczeniem – wynika z tego, w jaki sposób myślimy o sobie!”</a:t>
            </a:r>
            <a:br>
              <a:rPr lang="pl-PL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</a:br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                                         Joanna </a:t>
            </a:r>
            <a:r>
              <a:rPr lang="pl-PL" sz="2800" b="1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Godecka</a:t>
            </a:r>
            <a:r>
              <a:rPr lang="pl-PL" sz="4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pl-PL" sz="4800" dirty="0">
                <a:effectLst/>
                <a:latin typeface="Calibri"/>
                <a:ea typeface="Calibri"/>
                <a:cs typeface="Times New Roman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5886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2656" y="1979712"/>
            <a:ext cx="6264696" cy="5373845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4800" b="1" dirty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Pomyśl więc </a:t>
            </a:r>
            <a:r>
              <a:rPr lang="pl-PL" sz="4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teraz </a:t>
            </a:r>
            <a:r>
              <a:rPr lang="pl-PL" sz="4800" b="1" dirty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dobrze o sobie</a:t>
            </a:r>
            <a:r>
              <a:rPr lang="pl-PL" sz="48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!</a:t>
            </a:r>
            <a:r>
              <a:rPr lang="pl-PL" sz="4800" dirty="0" smtClean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  <a:t/>
            </a:r>
            <a:br>
              <a:rPr lang="pl-PL" sz="4800" dirty="0" smtClean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</a:br>
            <a:r>
              <a:rPr lang="pl-PL" sz="4800" dirty="0" smtClean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  <a:t/>
            </a:r>
            <a:br>
              <a:rPr lang="pl-PL" sz="4800" dirty="0" smtClean="0">
                <a:effectLst/>
                <a:latin typeface="Amatic SC" panose="00000500000000000000" pitchFamily="2" charset="-79"/>
                <a:ea typeface="Calibri"/>
                <a:cs typeface="Amatic SC" panose="00000500000000000000" pitchFamily="2" charset="-79"/>
              </a:rPr>
            </a:br>
            <a:r>
              <a:rPr lang="pl-PL" sz="4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pl-PL" sz="4800" dirty="0">
                <a:effectLst/>
                <a:latin typeface="Calibri"/>
                <a:ea typeface="Calibri"/>
                <a:cs typeface="Times New Roman"/>
              </a:rPr>
            </a:br>
            <a:r>
              <a:rPr lang="pl-PL" sz="4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pl-PL" sz="4800" dirty="0">
                <a:effectLst/>
                <a:latin typeface="Calibri"/>
                <a:ea typeface="Calibri"/>
                <a:cs typeface="Times New Roman"/>
              </a:rPr>
            </a:br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6" y="428396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6295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2700" y="6372202"/>
            <a:ext cx="5536655" cy="2232252"/>
          </a:xfrm>
        </p:spPr>
        <p:txBody>
          <a:bodyPr/>
          <a:lstStyle/>
          <a:p>
            <a:pPr marL="0" indent="0">
              <a:buNone/>
            </a:pPr>
            <a:r>
              <a:rPr lang="pl-PL" sz="2800" b="0" dirty="0" smtClean="0">
                <a:solidFill>
                  <a:schemeClr val="tx1"/>
                </a:solidFill>
                <a:latin typeface="Just Me Again Down Here" panose="02000500000000000000" pitchFamily="2" charset="0"/>
              </a:rPr>
              <a:t>Jeśli masz trudności poproś rodziców albo kolegów o podanie kilku Twoich mocnych stron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4744" y="3347864"/>
            <a:ext cx="4797968" cy="2706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908722" y="755582"/>
            <a:ext cx="439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 smtClean="0">
                <a:solidFill>
                  <a:schemeClr val="accent6">
                    <a:lumMod val="75000"/>
                  </a:schemeClr>
                </a:solidFill>
                <a:latin typeface="Just Me Again Down Here" panose="02000500000000000000" pitchFamily="2" charset="0"/>
              </a:rPr>
              <a:t>Wypisz na kartce swoje cechy i pozytywne myśli o sobie.</a:t>
            </a:r>
            <a:endParaRPr lang="pl-PL" sz="4000" dirty="0">
              <a:solidFill>
                <a:schemeClr val="accent6">
                  <a:lumMod val="75000"/>
                </a:schemeClr>
              </a:solidFill>
              <a:latin typeface="Just Me Again Down Here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3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8681" y="683568"/>
            <a:ext cx="5680671" cy="8784976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dirty="0" smtClean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Wypisz ich co najmniej </a:t>
            </a:r>
            <a:r>
              <a:rPr lang="pl-PL" sz="7200" dirty="0" smtClean="0">
                <a:solidFill>
                  <a:schemeClr val="accent6">
                    <a:lumMod val="5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15 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!</a:t>
            </a:r>
            <a:r>
              <a:rPr lang="pl-PL" dirty="0" smtClean="0">
                <a:solidFill>
                  <a:schemeClr val="tx1"/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dirty="0" smtClean="0">
                <a:solidFill>
                  <a:schemeClr val="tx1"/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dirty="0" smtClean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 smtClean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 smtClean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 smtClean="0">
                <a:solidFill>
                  <a:schemeClr val="tx1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 smtClean="0">
                <a:solidFill>
                  <a:schemeClr val="tx1"/>
                </a:solidFill>
              </a:rPr>
              <a:t/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/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dirty="0" smtClean="0">
                <a:solidFill>
                  <a:schemeClr val="tx1"/>
                </a:solidFill>
              </a:rPr>
              <a:t/>
            </a:r>
            <a:br>
              <a:rPr lang="pl-PL" dirty="0" smtClean="0">
                <a:solidFill>
                  <a:schemeClr val="tx1"/>
                </a:solidFill>
              </a:rPr>
            </a:br>
            <a:r>
              <a:rPr lang="pl-PL" sz="2800" b="0" dirty="0" smtClean="0">
                <a:solidFill>
                  <a:schemeClr val="bg2">
                    <a:lumMod val="10000"/>
                  </a:schemeClr>
                </a:solidFill>
                <a:effectLst/>
                <a:latin typeface="Just Me Again Down Here" panose="02000500000000000000" pitchFamily="2" charset="0"/>
              </a:rPr>
              <a:t>Jeżeli dalej </a:t>
            </a:r>
            <a:r>
              <a:rPr lang="pl-PL" sz="2800" b="0" dirty="0">
                <a:solidFill>
                  <a:schemeClr val="bg2">
                    <a:lumMod val="10000"/>
                  </a:schemeClr>
                </a:solidFill>
                <a:effectLst/>
                <a:latin typeface="Just Me Again Down Here" panose="02000500000000000000" pitchFamily="2" charset="0"/>
              </a:rPr>
              <a:t>masz trudności zrób na początek listę swoich zainteresowań. Potem możesz ją przejrzeć i zastanowić się co jest dla Ciebie ważne. Pomogą Ci  w tym poniższe pytania</a:t>
            </a:r>
            <a:r>
              <a:rPr lang="pl-PL" sz="2800" b="0" dirty="0" smtClean="0">
                <a:solidFill>
                  <a:schemeClr val="bg2">
                    <a:lumMod val="10000"/>
                  </a:schemeClr>
                </a:solidFill>
                <a:effectLst/>
                <a:latin typeface="Just Me Again Down Here" panose="02000500000000000000" pitchFamily="2" charset="0"/>
              </a:rPr>
              <a:t>.</a:t>
            </a:r>
            <a:r>
              <a:rPr lang="pl-PL" dirty="0" smtClean="0">
                <a:effectLst/>
              </a:rPr>
              <a:t/>
            </a:r>
            <a:br>
              <a:rPr lang="pl-PL" dirty="0" smtClean="0">
                <a:effectLst/>
              </a:rPr>
            </a:br>
            <a:endParaRPr lang="pl-P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842" y="2889394"/>
            <a:ext cx="396630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988841" y="2627784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dirty="0" smtClean="0">
              <a:latin typeface="Just Me Again Down Here" panose="02000500000000000000" pitchFamily="2" charset="0"/>
            </a:endParaRPr>
          </a:p>
          <a:p>
            <a:r>
              <a:rPr lang="pl-PL" sz="2800" dirty="0" smtClean="0">
                <a:latin typeface="Just Me Again Down Here" panose="02000500000000000000" pitchFamily="2" charset="0"/>
              </a:rPr>
              <a:t>Moje mocne strony</a:t>
            </a:r>
            <a:endParaRPr lang="pl-PL" sz="2800" dirty="0">
              <a:latin typeface="Just Me Again Down Here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070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6674" y="683568"/>
            <a:ext cx="5904656" cy="7848872"/>
          </a:xfrm>
        </p:spPr>
        <p:txBody>
          <a:bodyPr/>
          <a:lstStyle/>
          <a:p>
            <a:pPr marL="0" lvl="0" indent="0" algn="l">
              <a:buNone/>
            </a:pPr>
            <a:r>
              <a:rPr lang="pl-PL" sz="1800" dirty="0">
                <a:effectLst/>
              </a:rPr>
              <a:t/>
            </a:r>
            <a:br>
              <a:rPr lang="pl-PL" sz="1800" dirty="0">
                <a:effectLst/>
              </a:rPr>
            </a:br>
            <a:endParaRPr lang="pl-PL" sz="1800" dirty="0"/>
          </a:p>
        </p:txBody>
      </p:sp>
      <p:sp>
        <p:nvSpPr>
          <p:cNvPr id="6" name="Prostokąt 5"/>
          <p:cNvSpPr/>
          <p:nvPr/>
        </p:nvSpPr>
        <p:spPr>
          <a:xfrm>
            <a:off x="404665" y="683568"/>
            <a:ext cx="5688632" cy="7737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Jak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spędzasz czas wolny?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Co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lubisz robić? Jakie rzeczy robisz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chętniej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    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niż inne?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W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czym jesteś dobry?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O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czym rozmawiasz najczęściej ze znajomymi?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Jakie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programy oglądasz w telewizji?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O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czym marzysz?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Jak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wyobrażasz sobie swoją przyszłość?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Pomyśl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o rzeczach, które lubisz.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Gdzie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najlepiej się czujesz?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Co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umiesz a czego możesz się łatwo nauczyć?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Jakie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lubisz przedmioty w szkole?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Jakie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książki czytasz?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Co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zabrałbyś na bezludną wyspę?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3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Wolisz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pracować w ciszy, przy komputerze, </a:t>
            </a:r>
            <a:endParaRPr lang="pl-PL" sz="2400" dirty="0" smtClean="0">
              <a:solidFill>
                <a:schemeClr val="accent4">
                  <a:lumMod val="50000"/>
                </a:schemeClr>
              </a:solidFill>
              <a:latin typeface="Patrick Hand SC" panose="00000500000000000000" pitchFamily="2" charset="-18"/>
              <a:ea typeface="Calibri"/>
              <a:cs typeface="Amatic SC" panose="00000500000000000000" pitchFamily="2" charset="-79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     z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cyframi czy ze słowami, w zespole czy sam?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pl-PL" sz="2400" dirty="0" smtClean="0">
                <a:solidFill>
                  <a:schemeClr val="accent3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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  <a:sym typeface="Wingdings"/>
              </a:rPr>
              <a:t>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Czy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chodzisz na jakieś dodatkowe zajęcia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,        albo </a:t>
            </a:r>
            <a:r>
              <a:rPr lang="pl-PL" sz="2400" dirty="0">
                <a:solidFill>
                  <a:schemeClr val="accent4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Amatic SC" panose="00000500000000000000" pitchFamily="2" charset="-79"/>
              </a:rPr>
              <a:t>chciałbyś chodzić?</a:t>
            </a:r>
            <a:endParaRPr lang="pl-PL" sz="2400" dirty="0">
              <a:solidFill>
                <a:schemeClr val="accent4">
                  <a:lumMod val="50000"/>
                </a:schemeClr>
              </a:solidFill>
              <a:effectLst/>
              <a:latin typeface="Patrick Hand SC" panose="00000500000000000000" pitchFamily="2" charset="-18"/>
              <a:ea typeface="Calibri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77013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76673" y="827584"/>
            <a:ext cx="5752678" cy="7560840"/>
          </a:xfrm>
        </p:spPr>
        <p:txBody>
          <a:bodyPr/>
          <a:lstStyle/>
          <a:p>
            <a:pPr marL="0" indent="0" algn="l">
              <a:buNone/>
            </a:pPr>
            <a:r>
              <a:rPr lang="pl-PL" sz="2000" dirty="0"/>
              <a:t/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5" name="Prostokąt 4"/>
          <p:cNvSpPr/>
          <p:nvPr/>
        </p:nvSpPr>
        <p:spPr>
          <a:xfrm>
            <a:off x="188640" y="161307"/>
            <a:ext cx="6264696" cy="898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A </a:t>
            </a:r>
            <a:r>
              <a:rPr lang="pl-PL" sz="2800" b="1" dirty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teraz odpowiedz sobie na pytania dotyczące umiejętności: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Co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umiesz robić najlepiej?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2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Co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Cię najbardziej pasjonuje?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jakich sytuacjach masz najwięcej energii?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jakich dziedzinach czujesz się najlepiej?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Wymień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wszystkie swoje umiejętności,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nie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 pomijając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nawet tych codziennych np. </a:t>
            </a:r>
            <a:endParaRPr lang="pl-PL" sz="2400" dirty="0" smtClean="0">
              <a:solidFill>
                <a:schemeClr val="accent5">
                  <a:lumMod val="50000"/>
                </a:schemeClr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sprzątanie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, naprawianie, opiekowanie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się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roślinami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jakim obszarze działania masz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największą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wiedzę teoretyczną lub praktyczną np.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znam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przepisy kulinarne i umiem gotować,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naprawiłem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kiedyś rower itp.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O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jakich Twoich zdolnościach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mówią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koledzy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,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 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koleżanki?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Jakie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talenty i zdolności zauważyli u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Ciebie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 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nauczyciele?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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  <a:sym typeface="Wingdings"/>
              </a:rPr>
              <a:t>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Których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przedmiotów szkolnych uczysz </a:t>
            </a: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się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    </a:t>
            </a:r>
            <a:r>
              <a:rPr lang="pl-PL" sz="2400" dirty="0">
                <a:solidFill>
                  <a:schemeClr val="accent5">
                    <a:lumMod val="50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najchętniej?</a:t>
            </a:r>
            <a:endParaRPr lang="pl-PL" sz="2400" dirty="0">
              <a:solidFill>
                <a:schemeClr val="accent5">
                  <a:lumMod val="50000"/>
                </a:schemeClr>
              </a:solidFill>
              <a:effectLst/>
              <a:latin typeface="Patrick Hand SC" panose="00000500000000000000" pitchFamily="2" charset="-18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1497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4664" y="-324544"/>
            <a:ext cx="5976664" cy="9468544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dirty="0" smtClean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dirty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 smtClean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dirty="0" smtClean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 smtClean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Pomyśl </a:t>
            </a:r>
            <a:r>
              <a:rPr lang="pl-PL" sz="3600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o chwilach, w których czułeś zadowolenie ze swojego działania, wykazałeś się skutecznością, pomysłowością i </a:t>
            </a:r>
            <a:r>
              <a:rPr lang="pl-PL" sz="3600" dirty="0" smtClean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inicjatywą</a:t>
            </a:r>
            <a:r>
              <a:rPr lang="pl-PL" sz="3600" dirty="0" smtClean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dirty="0" smtClean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dirty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solidFill>
                  <a:schemeClr val="bg2">
                    <a:lumMod val="10000"/>
                  </a:schemeClr>
                </a:solidFill>
                <a:latin typeface="Patrick Hand SC" panose="00000500000000000000" pitchFamily="2" charset="-18"/>
                <a:cs typeface="Amatic SC" panose="00000500000000000000" pitchFamily="2" charset="-79"/>
              </a:rPr>
              <a:t>Koniecznie dodaj też cechy swojego charakteru np. okazuję szacunek osobom starszym, chętnie pomagam innym, jestem miły dla innych</a:t>
            </a:r>
            <a:r>
              <a:rPr lang="pl-PL" sz="4000" dirty="0"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sz="4000" dirty="0">
                <a:latin typeface="Amatic SC" panose="00000500000000000000" pitchFamily="2" charset="-79"/>
                <a:cs typeface="Amatic SC" panose="00000500000000000000" pitchFamily="2" charset="-79"/>
              </a:rPr>
            </a:br>
            <a:endParaRPr lang="pl-PL" sz="4000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48566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323528"/>
            <a:ext cx="6172200" cy="8496944"/>
          </a:xfrm>
        </p:spPr>
        <p:txBody>
          <a:bodyPr/>
          <a:lstStyle/>
          <a:p>
            <a: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4800" dirty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4800" dirty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>Możesz </a:t>
            </a:r>
            <a:b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>    skorzystać z </a:t>
            </a:r>
            <a:b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4800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>podpowiedzi</a:t>
            </a:r>
            <a:r>
              <a:rPr lang="pl-PL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 smtClean="0"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 smtClean="0"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 smtClean="0">
                <a:latin typeface="Amatic SC" panose="00000500000000000000" pitchFamily="2" charset="-79"/>
                <a:cs typeface="Amatic SC" panose="00000500000000000000" pitchFamily="2" charset="-79"/>
              </a:rPr>
            </a:br>
            <a:endParaRPr lang="pl-PL" dirty="0"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pic>
        <p:nvPicPr>
          <p:cNvPr id="7176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70" y="171660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637" y="1510818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2374"/>
            <a:ext cx="3417888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3573463" y="1691680"/>
            <a:ext cx="1655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wesoły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pic>
        <p:nvPicPr>
          <p:cNvPr id="13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563" y="7243133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265" y="7243133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963" y="3923928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958" y="2456586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418" y="5824795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33" y="2627784"/>
            <a:ext cx="1839582" cy="19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9" y="6595109"/>
            <a:ext cx="2660197" cy="226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00" y="4800828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34" y="2947997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836712" y="755576"/>
            <a:ext cx="17223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Zawsze mam dużo energii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548680" y="7243133"/>
            <a:ext cx="1872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współpracujący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85419" y="5364088"/>
            <a:ext cx="223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cierpliw</a:t>
            </a:r>
            <a:r>
              <a:rPr lang="pl-PL" sz="3200" dirty="0" smtClean="0">
                <a:latin typeface="Just Me Again Down Here" panose="02000500000000000000" pitchFamily="2" charset="0"/>
              </a:rPr>
              <a:t>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828956" y="2947997"/>
            <a:ext cx="1333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ostrożny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5018418" y="539552"/>
            <a:ext cx="1640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punktualny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5367252" y="2871052"/>
            <a:ext cx="1141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ciekawy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5229201" y="4267937"/>
            <a:ext cx="1291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wrażliwy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332657" y="3532772"/>
            <a:ext cx="190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odpowiedzialny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5289777" y="6228184"/>
            <a:ext cx="1429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rodzinny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5082219" y="7535520"/>
            <a:ext cx="1299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sprytny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3211117" y="7535520"/>
            <a:ext cx="1353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rozmowny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85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2656" y="251520"/>
            <a:ext cx="6254452" cy="8748464"/>
          </a:xfrm>
        </p:spPr>
        <p:txBody>
          <a:bodyPr/>
          <a:lstStyle/>
          <a:p>
            <a:r>
              <a:rPr lang="pl-PL" dirty="0" smtClean="0">
                <a:latin typeface="Patrick Hand SC" panose="00000500000000000000" pitchFamily="2" charset="-18"/>
                <a:cs typeface="Amatic SC" panose="00000500000000000000" pitchFamily="2" charset="-79"/>
              </a:rPr>
              <a:t>I jeszcze kilka</a:t>
            </a:r>
            <a:endParaRPr lang="pl-PL" dirty="0">
              <a:latin typeface="Patrick Hand SC" panose="00000500000000000000" pitchFamily="2" charset="-18"/>
              <a:cs typeface="Amatic SC" panose="00000500000000000000" pitchFamily="2" charset="-79"/>
            </a:endParaRPr>
          </a:p>
        </p:txBody>
      </p:sp>
      <p:pic>
        <p:nvPicPr>
          <p:cNvPr id="3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95" y="5868144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729" y="2134835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95" y="122138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69" y="2116100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112" y="4370640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570" y="6660232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Myślenia, Myśli, Pęcherzyków, Dy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68" y="323528"/>
            <a:ext cx="2215775" cy="228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6" y="2241910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9" y="4289841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" y="6660232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4" y="163374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Balon, Bańka, Mowy, Myśli, Dym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370" y="4289842"/>
            <a:ext cx="2409399" cy="20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ole tekstowe 14"/>
          <p:cNvSpPr txBox="1"/>
          <p:nvPr/>
        </p:nvSpPr>
        <p:spPr>
          <a:xfrm>
            <a:off x="620688" y="683568"/>
            <a:ext cx="189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prawdomówny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3068961" y="683568"/>
            <a:ext cx="1526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opiekuńczy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5157192" y="683568"/>
            <a:ext cx="149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pogodny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620688" y="2771800"/>
            <a:ext cx="1565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uczuciowy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3068961" y="2771800"/>
            <a:ext cx="1224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aktywny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908481" y="2613120"/>
            <a:ext cx="1752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przyjacielski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2511714" y="4860032"/>
            <a:ext cx="1781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wysportowany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302034" y="7236296"/>
            <a:ext cx="188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przebaczający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4908482" y="4860032"/>
            <a:ext cx="1400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uprzejmy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620688" y="486003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latin typeface="Just Me Again Down Here" panose="02000500000000000000" pitchFamily="2" charset="0"/>
              </a:rPr>
              <a:t>sumienny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3068961" y="6337775"/>
            <a:ext cx="1756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>
                <a:latin typeface="Just Me Again Down Here" panose="02000500000000000000" pitchFamily="2" charset="0"/>
              </a:rPr>
              <a:t>tolerancyjny</a:t>
            </a:r>
            <a:endParaRPr lang="pl-PL" sz="3200" dirty="0">
              <a:latin typeface="Just Me Again Down Here" panose="02000500000000000000" pitchFamily="2" charset="0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951853" y="7236296"/>
            <a:ext cx="1906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latin typeface="Just Me Again Down Here" panose="02000500000000000000" pitchFamily="2" charset="0"/>
              </a:rPr>
              <a:t>szybki</a:t>
            </a:r>
            <a:endParaRPr lang="pl-PL" sz="3600" dirty="0">
              <a:latin typeface="Just Me Again Down Here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571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683568"/>
            <a:ext cx="6172200" cy="76328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Dlaczego </a:t>
            </a:r>
            <a:r>
              <a:rPr lang="pl-PL" sz="2800" b="1" dirty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warto znać swoje mocne strony</a:t>
            </a:r>
            <a:r>
              <a:rPr lang="pl-PL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?</a:t>
            </a:r>
            <a:r>
              <a:rPr lang="pl-PL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dirty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Osoby, które są świadome swoich mocnych stron, mają zaufanie do siebie i swoich umiejętności</a:t>
            </a:r>
            <a:r>
              <a:rPr lang="pl-PL" sz="2400" dirty="0" smtClean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. </a:t>
            </a:r>
            <a:r>
              <a:rPr lang="pl-PL" sz="2400" dirty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Wiedzą, że są wystarczająco dobre aby podejmować różne działania (albo próbować, może się uda – taki optymizm jest bardzo ważny). A działania prowadzą do sukcesów (choćby tych najmniejszych </a:t>
            </a:r>
            <a:r>
              <a:rPr lang="pl-PL" sz="2400" dirty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  <a:sym typeface="Wingdings"/>
              </a:rPr>
              <a:t></a:t>
            </a:r>
            <a:r>
              <a:rPr lang="pl-PL" sz="2400" dirty="0">
                <a:solidFill>
                  <a:schemeClr val="accent6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) a sukcesy do większej pewności siebie. To dodaje energii i napędza do działania. Czasem zdarza się też porażka, ale zawsze można spróbować jeszcze raz, ustalić nowy plan działania i go realizować!</a:t>
            </a:r>
            <a:r>
              <a:rPr lang="pl-PL" dirty="0">
                <a:effectLst/>
                <a:latin typeface="Patrick Hand SC" panose="00000500000000000000" pitchFamily="2" charset="-18"/>
              </a:rPr>
              <a:t/>
            </a:r>
            <a:br>
              <a:rPr lang="pl-PL" dirty="0">
                <a:effectLst/>
                <a:latin typeface="Patrick Hand SC" panose="00000500000000000000" pitchFamily="2" charset="-18"/>
              </a:rPr>
            </a:br>
            <a:endParaRPr lang="pl-PL" dirty="0">
              <a:latin typeface="Patrick Hand SC" panose="00000500000000000000" pitchFamily="2" charset="-1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6298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172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827584"/>
            <a:ext cx="6172200" cy="7992888"/>
          </a:xfrm>
        </p:spPr>
        <p:txBody>
          <a:bodyPr/>
          <a:lstStyle/>
          <a:p>
            <a:r>
              <a:rPr lang="pl-PL" sz="3600" b="1" dirty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A teraz mamy dla Ciebie nietypowe zadanie!</a:t>
            </a: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Utwórz chmurę wyrazową ze swoich zalet, talentów i umiejętności.</a:t>
            </a:r>
            <a:b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Jak to zrobić? To naprawdę łatwe.</a:t>
            </a:r>
            <a:b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 </a:t>
            </a:r>
            <a:b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Skorzystaj z darmowego programu </a:t>
            </a:r>
            <a:r>
              <a:rPr lang="pl-PL" sz="3600" u="sng" dirty="0" err="1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WordArt</a:t>
            </a: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. Nie musisz zakładać konta.</a:t>
            </a:r>
            <a:b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3600" dirty="0"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wordart.com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9009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323528"/>
            <a:ext cx="6172200" cy="16561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dirty="0" smtClean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 smtClean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 smtClean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 smtClean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  <a:t/>
            </a:r>
            <a:br>
              <a:rPr lang="pl-PL" dirty="0"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</a:b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r>
              <a:rPr lang="pl-PL" sz="3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Szczegółowa instrukcja w kilku punktach</a:t>
            </a:r>
            <a:r>
              <a:rPr lang="pl-PL" sz="36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36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endParaRPr lang="pl-PL" sz="3600" b="1" dirty="0">
              <a:solidFill>
                <a:schemeClr val="bg2">
                  <a:lumMod val="50000"/>
                </a:schemeClr>
              </a:solidFill>
              <a:latin typeface="Patrick Hand SC" panose="00000500000000000000" pitchFamily="2" charset="-18"/>
              <a:cs typeface="Amatic SC" panose="00000500000000000000" pitchFamily="2" charset="-79"/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260648" y="1619672"/>
            <a:ext cx="6172200" cy="720080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Klikasz </a:t>
            </a:r>
            <a:r>
              <a:rPr lang="pl-PL" b="1" dirty="0" err="1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Create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b="1" dirty="0" err="1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now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(otworzy Ci się po lewej stronie tabelka)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 okienku 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Word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wpisujesz słowo np. </a:t>
            </a:r>
            <a:r>
              <a:rPr lang="pl-PL" i="1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uczciwy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i klikasz </a:t>
            </a:r>
            <a:r>
              <a:rPr lang="pl-PL" dirty="0" err="1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Enter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, słowo i </a:t>
            </a:r>
            <a:r>
              <a:rPr lang="pl-PL" dirty="0" err="1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Enter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i tak kilka razy-zależy ile chcesz wpisać słów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Niżej w</a:t>
            </a:r>
            <a:r>
              <a:rPr lang="pl-PL" b="1" dirty="0">
                <a:solidFill>
                  <a:srgbClr val="7030A0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SHAPES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wybierasz kształt chmury wyrazowej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FONTS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–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wybierasz czcionkę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LAYOUT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– układ słów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STYLE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- kolor, jego intensywność i tło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Na koniec klikasz w czerwony </a:t>
            </a:r>
            <a:r>
              <a:rPr lang="pl-PL" b="1" dirty="0" err="1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Visualize</a:t>
            </a:r>
            <a:endParaRPr lang="pl-PL" sz="2000" b="1" dirty="0">
              <a:solidFill>
                <a:schemeClr val="accent6">
                  <a:lumMod val="75000"/>
                </a:schemeClr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marL="11430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pl-PL" sz="3000" b="1" dirty="0" smtClean="0">
                <a:solidFill>
                  <a:schemeClr val="accent2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GOTOWE  ! ! !</a:t>
            </a:r>
            <a:endParaRPr lang="pl-PL" sz="3000" dirty="0">
              <a:solidFill>
                <a:schemeClr val="accent2">
                  <a:lumMod val="75000"/>
                </a:schemeClr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pl-PL" dirty="0" smtClean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8. U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góry na pasku, gdzie pisze Word </a:t>
            </a:r>
            <a:r>
              <a:rPr lang="pl-PL" dirty="0" smtClean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Art możesz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wpisać nazwę swojego obrazka.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dirty="0" smtClean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9. Teraz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klikamy na 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DOWNLOAD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 </a:t>
            </a:r>
            <a:r>
              <a:rPr lang="pl-PL" dirty="0">
                <a:solidFill>
                  <a:srgbClr val="0D0D0D"/>
                </a:solidFill>
                <a:latin typeface="Patrick Hand SC" panose="00000500000000000000" pitchFamily="2" charset="-18"/>
                <a:ea typeface="Calibri"/>
                <a:cs typeface="Times New Roman"/>
              </a:rPr>
              <a:t>i mogę zapisać (Standard PNG)</a:t>
            </a:r>
            <a:endParaRPr lang="pl-PL" sz="2000" dirty="0">
              <a:solidFill>
                <a:srgbClr val="0D0D0D"/>
              </a:solidFill>
              <a:latin typeface="Patrick Hand SC" panose="00000500000000000000" pitchFamily="2" charset="-18"/>
              <a:ea typeface="Calibri"/>
              <a:cs typeface="Times New Roman"/>
            </a:endParaRPr>
          </a:p>
          <a:p>
            <a:endParaRPr lang="pl-PL" dirty="0"/>
          </a:p>
        </p:txBody>
      </p:sp>
      <p:cxnSp>
        <p:nvCxnSpPr>
          <p:cNvPr id="4" name="Łącznik prostoliniowy 3"/>
          <p:cNvCxnSpPr/>
          <p:nvPr/>
        </p:nvCxnSpPr>
        <p:spPr>
          <a:xfrm>
            <a:off x="188640" y="1475656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824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42900" y="395536"/>
            <a:ext cx="6172200" cy="8568952"/>
          </a:xfrm>
        </p:spPr>
        <p:txBody>
          <a:bodyPr/>
          <a:lstStyle/>
          <a:p>
            <a:r>
              <a:rPr lang="pl-PL" sz="2800" b="1" dirty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Prześlijcie nam Wasze chmury wyrazowe a my docenimy waszą pracę i zaangażowanie.</a:t>
            </a:r>
            <a:r>
              <a:rPr lang="pl-P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dirty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Chmury umieścimy  też na stronie internetowej żebyście mogli zobaczyć jakie wyszły Waszym kolegom i koleżankom. Ale bez obaw, nie będziemy ich podpisywać Waszym imieniem i nazwiskiem.</a:t>
            </a:r>
            <a:br>
              <a:rPr lang="pl-PL" sz="2400" dirty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dirty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 Jesteśmy ciekawe jakie macie zalety?</a:t>
            </a:r>
            <a:br>
              <a:rPr lang="pl-PL" sz="2400" dirty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dirty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 </a:t>
            </a:r>
            <a:br>
              <a:rPr lang="pl-PL" sz="2400" dirty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800" b="1" dirty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Czekamy z niecierpliwością na Wasze prace</a:t>
            </a:r>
            <a:r>
              <a:rPr lang="pl-PL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!!!</a:t>
            </a:r>
            <a:r>
              <a:rPr lang="pl-PL" sz="2400" dirty="0" smtClean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/>
            </a:r>
            <a:br>
              <a:rPr lang="pl-PL" sz="2400" dirty="0" smtClean="0">
                <a:solidFill>
                  <a:srgbClr val="0D0D0D"/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</a:br>
            <a:r>
              <a:rPr lang="pl-PL" sz="2400" dirty="0" smtClean="0">
                <a:solidFill>
                  <a:schemeClr val="accent6">
                    <a:lumMod val="75000"/>
                  </a:schemeClr>
                </a:solidFill>
                <a:effectLst/>
                <a:latin typeface="Patrick Hand SC" panose="00000500000000000000" pitchFamily="2" charset="-18"/>
                <a:cs typeface="Amatic SC" panose="00000500000000000000" pitchFamily="2" charset="-79"/>
              </a:rPr>
              <a:t>Marzena Góreczna, Agnieszka Góreczna</a:t>
            </a:r>
            <a:r>
              <a:rPr lang="pl-PL" dirty="0">
                <a:effectLst/>
              </a:rPr>
              <a:t/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64351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rownictw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Kierownictw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rownictw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355</TotalTime>
  <Words>460</Words>
  <Application>Microsoft Office PowerPoint</Application>
  <PresentationFormat>Pokaz na ekranie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Kierownictwo</vt:lpstr>
      <vt:lpstr>Jesteś wyjątkowy/wyjątkowa!</vt:lpstr>
      <vt:lpstr>Co pozwala w życiu odnieść sukces i czuć się spełnionym?  Czy to możliwe, że pierwszym krokiem do tego jest poznanie siebie?   </vt:lpstr>
      <vt:lpstr>Każdy z nas ma w sobie coś wyjątkowego!  Każdy z nas może mieć zupełnie inne pasje, mocne strony i talenty, a każde są tak samo ważne i wyjątkowe.   „Wszystko, co dzieje się w naszym życiu – sposób w jaki działamy, planujemy, reagujemy, tworzymy relacje z otoczeniem – wynika z tego, w jaki sposób myślimy o sobie!”                                          Joanna Godecka </vt:lpstr>
      <vt:lpstr>Pomyśl więc teraz dobrze o sobie!    </vt:lpstr>
      <vt:lpstr>Jeśli masz trudności poproś rodziców albo kolegów o podanie kilku Twoich mocnych stron.</vt:lpstr>
      <vt:lpstr>Wypisz ich co najmniej 15 !      Jeżeli dalej masz trudności zrób na początek listę swoich zainteresowań. Potem możesz ją przejrzeć i zastanowić się co jest dla Ciebie ważne. Pomogą Ci  w tym poniższe pytania. </vt:lpstr>
      <vt:lpstr> </vt:lpstr>
      <vt:lpstr> </vt:lpstr>
      <vt:lpstr>   Pomyśl o chwilach, w których czułeś zadowolenie ze swojego działania, wykazałeś się skutecznością, pomysłowością i inicjatywą  Koniecznie dodaj też cechy swojego charakteru np. okazuję szacunek osobom starszym, chętnie pomagam innym, jestem miły dla innych </vt:lpstr>
      <vt:lpstr>     Możesz      skorzystać z  podpowiedzi   </vt:lpstr>
      <vt:lpstr>I jeszcze kilka</vt:lpstr>
      <vt:lpstr>        Dlaczego warto znać swoje mocne strony?  Osoby, które są świadome swoich mocnych stron, mają zaufanie do siebie i swoich umiejętności. Wiedzą, że są wystarczająco dobre aby podejmować różne działania (albo próbować, może się uda – taki optymizm jest bardzo ważny). A działania prowadzą do sukcesów (choćby tych najmniejszych ) a sukcesy do większej pewności siebie. To dodaje energii i napędza do działania. Czasem zdarza się też porażka, ale zawsze można spróbować jeszcze raz, ustalić nowy plan działania i go realizować! </vt:lpstr>
      <vt:lpstr>A teraz mamy dla Ciebie nietypowe zadanie! Utwórz chmurę wyrazową ze swoich zalet, talentów i umiejętności. Jak to zrobić? To naprawdę łatwe.   Skorzystaj z darmowego programu WordArt. Nie musisz zakładać konta. wordart.com </vt:lpstr>
      <vt:lpstr>     Szczegółowa instrukcja w kilku punktach </vt:lpstr>
      <vt:lpstr>Prześlijcie nam Wasze chmury wyrazowe a my docenimy waszą pracę i zaangażowanie. Chmury umieścimy  też na stronie internetowej żebyście mogli zobaczyć jakie wyszły Waszym kolegom i koleżankom. Ale bez obaw, nie będziemy ich podpisywać Waszym imieniem i nazwiskiem.  Jesteśmy ciekawe jakie macie zalety?   Czekamy z niecierpliwością na Wasze prace!!! Marzena Góreczna, Agnieszka Góreczna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</dc:creator>
  <cp:lastModifiedBy>Marzena</cp:lastModifiedBy>
  <cp:revision>37</cp:revision>
  <dcterms:created xsi:type="dcterms:W3CDTF">2020-05-22T22:38:52Z</dcterms:created>
  <dcterms:modified xsi:type="dcterms:W3CDTF">2020-05-27T21:44:20Z</dcterms:modified>
</cp:coreProperties>
</file>