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1"/>
  </p:notesMasterIdLst>
  <p:sldIdLst>
    <p:sldId id="257" r:id="rId2"/>
    <p:sldId id="256" r:id="rId3"/>
    <p:sldId id="258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0" r:id="rId12"/>
    <p:sldId id="270" r:id="rId13"/>
    <p:sldId id="269" r:id="rId14"/>
    <p:sldId id="271" r:id="rId15"/>
    <p:sldId id="272" r:id="rId16"/>
    <p:sldId id="273" r:id="rId17"/>
    <p:sldId id="274" r:id="rId18"/>
    <p:sldId id="275" r:id="rId19"/>
    <p:sldId id="277" r:id="rId2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2F91B-DDBE-45BA-8CAD-DAD97F6BBDFC}" type="datetimeFigureOut">
              <a:rPr lang="pl-PL" smtClean="0"/>
              <a:t>2020-06-09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D2205-BB07-41F6-8691-7E67B9BBA3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7765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D2205-BB07-41F6-8691-7E67B9BBA3C1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4151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5854-2EFC-45B1-9698-30E2065F72EE}" type="datetimeFigureOut">
              <a:rPr lang="pl-PL" smtClean="0"/>
              <a:t>2020-06-09</a:t>
            </a:fld>
            <a:endParaRPr lang="pl-P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1E345E-14F8-4E07-A277-08B12A299C5A}" type="slidenum">
              <a:rPr lang="pl-PL" smtClean="0"/>
              <a:t>‹#›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9005854-2EFC-45B1-9698-30E2065F72EE}" type="datetimeFigureOut">
              <a:rPr lang="pl-PL" smtClean="0"/>
              <a:t>2020-06-09</a:t>
            </a:fld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61E345E-14F8-4E07-A277-08B12A299C5A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5854-2EFC-45B1-9698-30E2065F72EE}" type="datetimeFigureOut">
              <a:rPr lang="pl-PL" smtClean="0"/>
              <a:t>2020-06-09</a:t>
            </a:fld>
            <a:endParaRPr lang="pl-P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1E345E-14F8-4E07-A277-08B12A299C5A}" type="slidenum">
              <a:rPr lang="pl-PL" smtClean="0"/>
              <a:t>‹#›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5854-2EFC-45B1-9698-30E2065F72EE}" type="datetimeFigureOut">
              <a:rPr lang="pl-PL" smtClean="0"/>
              <a:t>2020-06-09</a:t>
            </a:fld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1E345E-14F8-4E07-A277-08B12A299C5A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5854-2EFC-45B1-9698-30E2065F72EE}" type="datetimeFigureOut">
              <a:rPr lang="pl-PL" smtClean="0"/>
              <a:t>2020-06-09</a:t>
            </a:fld>
            <a:endParaRPr lang="pl-P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1E345E-14F8-4E07-A277-08B12A299C5A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39005854-2EFC-45B1-9698-30E2065F72EE}" type="datetimeFigureOut">
              <a:rPr lang="pl-PL" smtClean="0"/>
              <a:t>2020-06-09</a:t>
            </a:fld>
            <a:endParaRPr lang="pl-PL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1E345E-14F8-4E07-A277-08B12A299C5A}" type="slidenum">
              <a:rPr lang="pl-PL" smtClean="0"/>
              <a:t>‹#›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5854-2EFC-45B1-9698-30E2065F72EE}" type="datetimeFigureOut">
              <a:rPr lang="pl-PL" smtClean="0"/>
              <a:t>2020-06-09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E345E-14F8-4E07-A277-08B12A299C5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5854-2EFC-45B1-9698-30E2065F72EE}" type="datetimeFigureOut">
              <a:rPr lang="pl-PL" smtClean="0"/>
              <a:t>2020-06-09</a:t>
            </a:fld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1E345E-14F8-4E07-A277-08B12A299C5A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5854-2EFC-45B1-9698-30E2065F72EE}" type="datetimeFigureOut">
              <a:rPr lang="pl-PL" smtClean="0"/>
              <a:t>2020-06-09</a:t>
            </a:fld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1E345E-14F8-4E07-A277-08B12A299C5A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5854-2EFC-45B1-9698-30E2065F72EE}" type="datetimeFigureOut">
              <a:rPr lang="pl-PL" smtClean="0"/>
              <a:t>2020-06-09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E345E-14F8-4E07-A277-08B12A299C5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5854-2EFC-45B1-9698-30E2065F72EE}" type="datetimeFigureOut">
              <a:rPr lang="pl-PL" smtClean="0"/>
              <a:t>2020-06-09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E345E-14F8-4E07-A277-08B12A299C5A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05854-2EFC-45B1-9698-30E2065F72EE}" type="datetimeFigureOut">
              <a:rPr lang="pl-PL" smtClean="0"/>
              <a:t>2020-06-09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E345E-14F8-4E07-A277-08B12A299C5A}" type="slidenum">
              <a:rPr lang="pl-PL" smtClean="0"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youtube.com/watch?v=iW_8uy0ZNtM&amp;t=22s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akacje 2019 | Soliśc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1259632" y="908720"/>
            <a:ext cx="5832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 smtClean="0">
                <a:solidFill>
                  <a:srgbClr val="C00000"/>
                </a:solidFill>
                <a:latin typeface="Bernard MT Condensed" panose="02050806060905020404" pitchFamily="18" charset="0"/>
              </a:rPr>
              <a:t>Bezpieczne wakacje</a:t>
            </a:r>
            <a:endParaRPr lang="pl-PL" sz="4400" dirty="0">
              <a:solidFill>
                <a:srgbClr val="C00000"/>
              </a:solidFill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54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75941"/>
            <a:ext cx="6254174" cy="42537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Zadowolone słońce kręci się na prawo i lewo - Gify i obrazki na ...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32656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179512" y="5877272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smtClean="0">
                <a:solidFill>
                  <a:srgbClr val="C00000"/>
                </a:solidFill>
                <a:latin typeface="Bahnschrift Condensed" panose="020B0502040204020203" pitchFamily="34" charset="0"/>
                <a:cs typeface="Amatic SC" panose="00000500000000000000" pitchFamily="2" charset="-79"/>
              </a:rPr>
              <a:t>Oto kilka rad i wskazówek dotyczących bezpieczeństwa</a:t>
            </a:r>
            <a:r>
              <a:rPr lang="pl-PL" sz="3200" b="1" dirty="0" smtClean="0">
                <a:solidFill>
                  <a:srgbClr val="C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:</a:t>
            </a:r>
            <a:endParaRPr lang="pl-PL" sz="3200" b="1" dirty="0">
              <a:solidFill>
                <a:srgbClr val="C00000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2" name="Objaśnienie prostokątne zaokrąglone 1"/>
          <p:cNvSpPr/>
          <p:nvPr/>
        </p:nvSpPr>
        <p:spPr>
          <a:xfrm>
            <a:off x="251520" y="548680"/>
            <a:ext cx="4248472" cy="2448272"/>
          </a:xfrm>
          <a:prstGeom prst="wedgeRoundRectCallout">
            <a:avLst/>
          </a:prstGeom>
          <a:solidFill>
            <a:schemeClr val="tx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Już za chwilę rozpocznie się czas wakacji, wypoczynku i beztroski. Aby wypoczynek podczas wakacji się udał, musi być przede wszystkim bezpieczny</a:t>
            </a:r>
            <a:r>
              <a:rPr lang="pl-PL" b="1" dirty="0" smtClean="0">
                <a:solidFill>
                  <a:srgbClr val="C00000"/>
                </a:solidFill>
                <a:latin typeface="Chelsea Market" panose="02000000000000000000" pitchFamily="2" charset="0"/>
              </a:rPr>
              <a:t>.</a:t>
            </a:r>
            <a:endParaRPr lang="pl-PL" b="1" dirty="0">
              <a:solidFill>
                <a:srgbClr val="C00000"/>
              </a:solidFill>
              <a:latin typeface="Chelsea Marke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07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mysły na polskie wakacje. Nad jezior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85"/>
            <a:ext cx="9143999" cy="6847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aśnienie prostokątne zaokrąglone 3"/>
          <p:cNvSpPr/>
          <p:nvPr/>
        </p:nvSpPr>
        <p:spPr>
          <a:xfrm>
            <a:off x="251520" y="188640"/>
            <a:ext cx="3024336" cy="1732935"/>
          </a:xfrm>
          <a:prstGeom prst="wedgeRoundRectCallout">
            <a:avLst/>
          </a:prstGeom>
          <a:solidFill>
            <a:schemeClr val="tx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Kąp </a:t>
            </a:r>
            <a:r>
              <a:rPr lang="pl-PL" b="1" dirty="0">
                <a:solidFill>
                  <a:srgbClr val="C00000"/>
                </a:solidFill>
                <a:latin typeface="Bahnschrift" panose="020B0502040204020203" pitchFamily="34" charset="0"/>
              </a:rPr>
              <a:t>się tylko w miejscach dozwolonych ! Do głębokiej wody </a:t>
            </a:r>
            <a:r>
              <a:rPr lang="pl-PL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wchodź </a:t>
            </a:r>
            <a:r>
              <a:rPr lang="pl-PL" b="1" dirty="0">
                <a:solidFill>
                  <a:srgbClr val="C00000"/>
                </a:solidFill>
                <a:latin typeface="Bahnschrift" panose="020B0502040204020203" pitchFamily="34" charset="0"/>
              </a:rPr>
              <a:t>tylko pod opieką osoby dorosłej.</a:t>
            </a:r>
            <a:endParaRPr lang="pl-PL" b="1" dirty="0">
              <a:latin typeface="Bahnschrift" panose="020B0502040204020203" pitchFamily="34" charset="0"/>
            </a:endParaRPr>
          </a:p>
        </p:txBody>
      </p:sp>
      <p:sp>
        <p:nvSpPr>
          <p:cNvPr id="5" name="Objaśnienie prostokątne zaokrąglone 4"/>
          <p:cNvSpPr/>
          <p:nvPr/>
        </p:nvSpPr>
        <p:spPr>
          <a:xfrm>
            <a:off x="4211960" y="5589240"/>
            <a:ext cx="3888432" cy="1116704"/>
          </a:xfrm>
          <a:prstGeom prst="wedgeRoundRectCallout">
            <a:avLst/>
          </a:prstGeom>
          <a:solidFill>
            <a:schemeClr val="tx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C00000"/>
                </a:solidFill>
                <a:latin typeface="Bahnschrift" panose="020B0502040204020203" pitchFamily="34" charset="0"/>
              </a:rPr>
              <a:t>Skaczemy w miejscach do tego celu </a:t>
            </a:r>
            <a:r>
              <a:rPr lang="pl-PL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przeznaczonych! </a:t>
            </a:r>
          </a:p>
          <a:p>
            <a:pPr algn="ctr"/>
            <a:r>
              <a:rPr lang="pl-PL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Nie skacz </a:t>
            </a:r>
            <a:r>
              <a:rPr lang="pl-PL" b="1" dirty="0">
                <a:solidFill>
                  <a:srgbClr val="C00000"/>
                </a:solidFill>
                <a:latin typeface="Bahnschrift" panose="020B0502040204020203" pitchFamily="34" charset="0"/>
              </a:rPr>
              <a:t>do wody na nieznanym </a:t>
            </a:r>
            <a:r>
              <a:rPr lang="pl-PL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terenie.</a:t>
            </a:r>
            <a:endParaRPr lang="pl-PL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84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Wakacje 2018: na razie taniej niż rok temu - eGospodarka.p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aśnienie prostokątne zaokrąglone 2"/>
          <p:cNvSpPr/>
          <p:nvPr/>
        </p:nvSpPr>
        <p:spPr>
          <a:xfrm>
            <a:off x="323528" y="548680"/>
            <a:ext cx="4104456" cy="2448272"/>
          </a:xfrm>
          <a:prstGeom prst="wedgeRoundRectCallout">
            <a:avLst/>
          </a:prstGeom>
          <a:solidFill>
            <a:schemeClr val="tx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C00000"/>
                </a:solidFill>
                <a:latin typeface="Bahnschrift" panose="020B0502040204020203" pitchFamily="34" charset="0"/>
              </a:rPr>
              <a:t>Przebywając na słońcu koniecznie </a:t>
            </a:r>
            <a:r>
              <a:rPr lang="pl-PL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nasmaruj </a:t>
            </a:r>
            <a:r>
              <a:rPr lang="pl-PL" b="1" dirty="0">
                <a:solidFill>
                  <a:srgbClr val="C00000"/>
                </a:solidFill>
                <a:latin typeface="Bahnschrift" panose="020B0502040204020203" pitchFamily="34" charset="0"/>
              </a:rPr>
              <a:t>się kremem do opalania z odpowiednim filtrem.</a:t>
            </a:r>
          </a:p>
          <a:p>
            <a:pPr algn="ctr"/>
            <a:r>
              <a:rPr lang="pl-PL" b="1" dirty="0">
                <a:solidFill>
                  <a:srgbClr val="C00000"/>
                </a:solidFill>
                <a:latin typeface="Bahnschrift" panose="020B0502040204020203" pitchFamily="34" charset="0"/>
              </a:rPr>
              <a:t>Na plaży </a:t>
            </a:r>
            <a:r>
              <a:rPr lang="pl-PL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chroń </a:t>
            </a:r>
            <a:r>
              <a:rPr lang="pl-PL" b="1" dirty="0">
                <a:solidFill>
                  <a:srgbClr val="C00000"/>
                </a:solidFill>
                <a:latin typeface="Bahnschrift" panose="020B0502040204020203" pitchFamily="34" charset="0"/>
              </a:rPr>
              <a:t>głowę i oczy przed słońcem.  Z pewnością przydadzą C</a:t>
            </a:r>
            <a:r>
              <a:rPr lang="pl-PL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i </a:t>
            </a:r>
            <a:r>
              <a:rPr lang="pl-PL" b="1" dirty="0">
                <a:solidFill>
                  <a:srgbClr val="C00000"/>
                </a:solidFill>
                <a:latin typeface="Bahnschrift" panose="020B0502040204020203" pitchFamily="34" charset="0"/>
              </a:rPr>
              <a:t>się kapelusz i okulary przeciwsłoneczne.</a:t>
            </a:r>
          </a:p>
        </p:txBody>
      </p:sp>
    </p:spTree>
    <p:extLst>
      <p:ext uri="{BB962C8B-B14F-4D97-AF65-F5344CB8AC3E}">
        <p14:creationId xmlns:p14="http://schemas.microsoft.com/office/powerpoint/2010/main" val="371878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iała flaga na plaży Zlatni Rat - Polak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" y="0"/>
            <a:ext cx="4784763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aśnienie prostokątne zaokrąglone 1"/>
          <p:cNvSpPr/>
          <p:nvPr/>
        </p:nvSpPr>
        <p:spPr>
          <a:xfrm>
            <a:off x="4283968" y="1036692"/>
            <a:ext cx="4104456" cy="3456384"/>
          </a:xfrm>
          <a:prstGeom prst="wedgeRoundRectCallout">
            <a:avLst/>
          </a:prstGeom>
          <a:solidFill>
            <a:schemeClr val="tx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Kiedy będziesz opalał się nad wodą, pamiętaj o tym, że biała flaga pozwala na kąpanie, czerwona ostrzega przed niebezpieczeństwem, a czarna zabrania wchodzenia do wody.</a:t>
            </a:r>
            <a:endParaRPr lang="pl-PL" sz="2800" b="1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77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apety, zdjęcia - Pies, Śmieszne, Wakacje, Okulary, Motylki, Leżak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aśnienie prostokątne zaokrąglone 2"/>
          <p:cNvSpPr/>
          <p:nvPr/>
        </p:nvSpPr>
        <p:spPr>
          <a:xfrm>
            <a:off x="251520" y="764704"/>
            <a:ext cx="3128392" cy="2476882"/>
          </a:xfrm>
          <a:prstGeom prst="wedgeRoundRectCallout">
            <a:avLst/>
          </a:prstGeom>
          <a:solidFill>
            <a:schemeClr val="tx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Gdy jesteś rozgrzany od słońca, nie wchodź gwałtownie do wody. Zetknięcie gorącego ciała z wodą może spowodować tzw. „szok termiczny”</a:t>
            </a:r>
            <a:endParaRPr lang="pl-PL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62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Wiosla | Pobierz Darmowe Wektory, Zdjęcia i pliki PS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88" y="-1"/>
            <a:ext cx="9159288" cy="6858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aśnienie prostokątne zaokrąglone 1"/>
          <p:cNvSpPr/>
          <p:nvPr/>
        </p:nvSpPr>
        <p:spPr>
          <a:xfrm>
            <a:off x="1043608" y="1268760"/>
            <a:ext cx="2952328" cy="1872208"/>
          </a:xfrm>
          <a:prstGeom prst="wedgeRoundRectCallout">
            <a:avLst/>
          </a:prstGeom>
          <a:solidFill>
            <a:schemeClr val="tx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Korzystając ze sprzętów wodnych załóż kapok.</a:t>
            </a:r>
            <a:endParaRPr lang="pl-PL" sz="2000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64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zpieczne wakacje - YouTube (480p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8527" y="304311"/>
            <a:ext cx="8753503" cy="5506031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611560" y="5810342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Kliknij na  obrazek  i obejrzyj filmik!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83042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ycieczka rowerowa z trzylatkiem – co będzie potrzebne? - Allegro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3999" cy="60486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aśnienie prostokątne zaokrąglone 1"/>
          <p:cNvSpPr/>
          <p:nvPr/>
        </p:nvSpPr>
        <p:spPr>
          <a:xfrm>
            <a:off x="107504" y="1628800"/>
            <a:ext cx="3672408" cy="2880320"/>
          </a:xfrm>
          <a:prstGeom prst="wedgeRoundRectCallout">
            <a:avLst/>
          </a:prstGeom>
          <a:solidFill>
            <a:schemeClr val="tx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Jeżdżąc na rolkach lub rowerze zakładaj kask rowerowy. </a:t>
            </a:r>
          </a:p>
          <a:p>
            <a:pPr algn="ctr"/>
            <a:r>
              <a:rPr lang="pl-PL" sz="2000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Chroni on głowę przed urazem w razie wypadku.</a:t>
            </a:r>
            <a:endParaRPr lang="pl-PL" sz="2000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22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57658"/>
            <a:ext cx="9125929" cy="64416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jaśnienie prostokątne zaokrąglone 1"/>
          <p:cNvSpPr/>
          <p:nvPr/>
        </p:nvSpPr>
        <p:spPr>
          <a:xfrm>
            <a:off x="539552" y="836712"/>
            <a:ext cx="2448272" cy="1512168"/>
          </a:xfrm>
          <a:prstGeom prst="wedgeRoundRectCallout">
            <a:avLst/>
          </a:prstGeom>
          <a:solidFill>
            <a:schemeClr val="tx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Pamiętaj, aby w lesie zachowywać się cicho.</a:t>
            </a:r>
            <a:endParaRPr lang="pl-PL" sz="2000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Objaśnienie prostokątne zaokrąglone 2"/>
          <p:cNvSpPr/>
          <p:nvPr/>
        </p:nvSpPr>
        <p:spPr>
          <a:xfrm>
            <a:off x="251520" y="4941168"/>
            <a:ext cx="3528392" cy="1512168"/>
          </a:xfrm>
          <a:prstGeom prst="wedgeRoundRectCallout">
            <a:avLst/>
          </a:prstGeom>
          <a:solidFill>
            <a:schemeClr val="tx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Ogniska można rozpalać tylko w miejscach do tego przeznaczonych.</a:t>
            </a:r>
          </a:p>
          <a:p>
            <a:pPr algn="ctr"/>
            <a:r>
              <a:rPr lang="pl-PL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Nie wolno rozpalać ognisk w lesie!</a:t>
            </a:r>
            <a:endParaRPr lang="pl-PL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54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łońce Świeci Na Piękny Las - Gify i obrazki na Animowane-Gify.pl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1806"/>
            <a:ext cx="7704329" cy="50533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aśnienie prostokątne zaokrąglone 1"/>
          <p:cNvSpPr/>
          <p:nvPr/>
        </p:nvSpPr>
        <p:spPr>
          <a:xfrm>
            <a:off x="3779912" y="4293096"/>
            <a:ext cx="4392488" cy="1908792"/>
          </a:xfrm>
          <a:prstGeom prst="wedgeRoundRectCallout">
            <a:avLst/>
          </a:prstGeom>
          <a:solidFill>
            <a:schemeClr val="tx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Gdy na szklana butelkę pozostawioną w lesie padają promienie słoneczne, działa ona jak soczewka skupiająca. Może dojść do zapalenia ściółki leśnej a dalej do pożaru lasu.</a:t>
            </a:r>
            <a:endParaRPr lang="pl-PL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99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12" y="404665"/>
            <a:ext cx="9171511" cy="6264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Gify Grzyby - GifyAgusi.p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923613"/>
            <a:ext cx="1152128" cy="140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aśnienie prostokątne zaokrąglone 1"/>
          <p:cNvSpPr/>
          <p:nvPr/>
        </p:nvSpPr>
        <p:spPr>
          <a:xfrm>
            <a:off x="5292080" y="260648"/>
            <a:ext cx="3096344" cy="2160240"/>
          </a:xfrm>
          <a:prstGeom prst="wedgeRoundRectCallout">
            <a:avLst/>
          </a:prstGeom>
          <a:solidFill>
            <a:schemeClr val="tx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Nie zbieraj grzybów, których nie znasz. Nie jedz żadnych nieznanych owoców, gdyż niektóre z nich mogą być trujące.</a:t>
            </a:r>
            <a:endParaRPr lang="pl-PL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30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1" y="2996952"/>
            <a:ext cx="5575443" cy="38545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jaśnienie prostokątne zaokrąglone 1"/>
          <p:cNvSpPr/>
          <p:nvPr/>
        </p:nvSpPr>
        <p:spPr>
          <a:xfrm>
            <a:off x="683568" y="692696"/>
            <a:ext cx="3024336" cy="1815156"/>
          </a:xfrm>
          <a:prstGeom prst="wedgeRoundRectCallout">
            <a:avLst/>
          </a:prstGeom>
          <a:solidFill>
            <a:schemeClr val="tx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Żmija atakuje czując niebezpieczeństwo. Nie dotykaj jej patykiem, nie podchodź zbyt blisko.</a:t>
            </a:r>
            <a:endParaRPr lang="pl-PL" sz="2000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Objaśnienie prostokątne zaokrąglone 2"/>
          <p:cNvSpPr/>
          <p:nvPr/>
        </p:nvSpPr>
        <p:spPr>
          <a:xfrm>
            <a:off x="4932040" y="650602"/>
            <a:ext cx="3816424" cy="3714501"/>
          </a:xfrm>
          <a:prstGeom prst="wedgeRoundRectCallout">
            <a:avLst/>
          </a:prstGeom>
          <a:solidFill>
            <a:schemeClr val="tx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Gdy idziesz do lasu to pamiętaj jeszcze, by się zabezpieczyć przed komarem i kleszczem. </a:t>
            </a:r>
          </a:p>
          <a:p>
            <a:pPr algn="ctr"/>
            <a:r>
              <a:rPr lang="pl-PL" sz="2000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Posmaruj skórę specjalnym preparatem odstraszającym kleszcze a po powrocie do domu sprawdź dokładnie swoje ciało np. podczas wieczornej kąpieli.</a:t>
            </a:r>
            <a:endParaRPr lang="pl-PL" sz="2000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40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" y="260648"/>
            <a:ext cx="9112446" cy="6453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jaśnienie prostokątne zaokrąglone 1"/>
          <p:cNvSpPr/>
          <p:nvPr/>
        </p:nvSpPr>
        <p:spPr>
          <a:xfrm>
            <a:off x="3059832" y="162620"/>
            <a:ext cx="2376264" cy="1429535"/>
          </a:xfrm>
          <a:prstGeom prst="wedgeRoundRect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C00000"/>
                </a:solidFill>
              </a:rPr>
              <a:t>Wędrując  chodź zawsze oznakowanymi szlakami. </a:t>
            </a:r>
            <a:endParaRPr lang="pl-PL" b="1" dirty="0">
              <a:solidFill>
                <a:srgbClr val="C00000"/>
              </a:solidFill>
            </a:endParaRPr>
          </a:p>
        </p:txBody>
      </p:sp>
      <p:sp>
        <p:nvSpPr>
          <p:cNvPr id="3" name="Objaśnienie prostokątne zaokrąglone 2"/>
          <p:cNvSpPr/>
          <p:nvPr/>
        </p:nvSpPr>
        <p:spPr>
          <a:xfrm>
            <a:off x="251520" y="116632"/>
            <a:ext cx="2520280" cy="1475524"/>
          </a:xfrm>
          <a:prstGeom prst="wedgeRoundRectCallout">
            <a:avLst>
              <a:gd name="adj1" fmla="val -28441"/>
              <a:gd name="adj2" fmla="val 72495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/>
              <a:t>W </a:t>
            </a:r>
            <a:r>
              <a:rPr lang="pl-PL" b="1" dirty="0" err="1" smtClean="0">
                <a:solidFill>
                  <a:srgbClr val="C00000"/>
                </a:solidFill>
              </a:rPr>
              <a:t>W</a:t>
            </a:r>
            <a:r>
              <a:rPr lang="pl-PL" b="1" dirty="0">
                <a:solidFill>
                  <a:srgbClr val="C00000"/>
                </a:solidFill>
              </a:rPr>
              <a:t> </a:t>
            </a:r>
            <a:r>
              <a:rPr lang="pl-PL" b="1" dirty="0" smtClean="0">
                <a:solidFill>
                  <a:srgbClr val="C00000"/>
                </a:solidFill>
              </a:rPr>
              <a:t>górach warunki atmosferyczne  mogą się zmieniać z godziny na godzinę.</a:t>
            </a:r>
            <a:endParaRPr lang="pl-PL" b="1" dirty="0"/>
          </a:p>
        </p:txBody>
      </p:sp>
      <p:sp>
        <p:nvSpPr>
          <p:cNvPr id="4" name="Objaśnienie prostokątne zaokrąglone 3"/>
          <p:cNvSpPr/>
          <p:nvPr/>
        </p:nvSpPr>
        <p:spPr>
          <a:xfrm>
            <a:off x="5652120" y="116632"/>
            <a:ext cx="3240360" cy="1728192"/>
          </a:xfrm>
          <a:prstGeom prst="wedgeRoundRect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C00000"/>
                </a:solidFill>
              </a:rPr>
              <a:t>Na górskie wycieczki  zabierz ze sobą mapę, kurtkę przeciwdeszczową, ciepłe ubranie, coś do jedzenia i picia.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96322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37" y="404664"/>
            <a:ext cx="8511615" cy="51125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jaśnienie prostokątne zaokrąglone 1"/>
          <p:cNvSpPr/>
          <p:nvPr/>
        </p:nvSpPr>
        <p:spPr>
          <a:xfrm>
            <a:off x="467544" y="3645024"/>
            <a:ext cx="3888432" cy="2232248"/>
          </a:xfrm>
          <a:prstGeom prst="wedgeRoundRectCallou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Na górskie wycieczki najlepiej sprawdzą się też wygodne buty sięgające za kostkę.</a:t>
            </a:r>
            <a:endParaRPr lang="pl-PL" sz="2000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52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7" y="188640"/>
            <a:ext cx="9081877" cy="64087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jaśnienie prostokątne zaokrąglone 1"/>
          <p:cNvSpPr/>
          <p:nvPr/>
        </p:nvSpPr>
        <p:spPr>
          <a:xfrm>
            <a:off x="4574955" y="3645024"/>
            <a:ext cx="4317525" cy="2808312"/>
          </a:xfrm>
          <a:prstGeom prst="wedgeRoundRectCallou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Jeśli zaskoczy Cię burza w górach, a w pobliżu nie ma bezpiecznego schronienia kontynuuj wędrówkę lub przeczekaj ją w pozycji </a:t>
            </a:r>
            <a:r>
              <a:rPr lang="pl-PL" b="1" dirty="0" err="1" smtClean="0">
                <a:solidFill>
                  <a:srgbClr val="C00000"/>
                </a:solidFill>
                <a:latin typeface="Bahnschrift" panose="020B0502040204020203" pitchFamily="34" charset="0"/>
              </a:rPr>
              <a:t>kucznej</a:t>
            </a:r>
            <a:r>
              <a:rPr lang="pl-PL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 na plecaku. Podczas burzy należy unikać drzew, ścian skalnych, wejść do jaskiń i okolic przewodów wysokiego napięcia.</a:t>
            </a:r>
            <a:endParaRPr lang="pl-PL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9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555776" y="2054142"/>
            <a:ext cx="504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hlinkClick r:id="rId2"/>
              </a:rPr>
              <a:t>https://</a:t>
            </a:r>
            <a:r>
              <a:rPr lang="pl-PL" dirty="0">
                <a:solidFill>
                  <a:schemeClr val="bg1">
                    <a:lumMod val="50000"/>
                  </a:schemeClr>
                </a:solidFill>
                <a:hlinkClick r:id="rId2"/>
              </a:rPr>
              <a:t>www.youtube.com/watch?v=iW_8uy0ZNtM&amp;t=22s</a:t>
            </a:r>
            <a:endParaRPr lang="pl-PL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Objaśnienie prostokątne zaokrąglone 5"/>
          <p:cNvSpPr/>
          <p:nvPr/>
        </p:nvSpPr>
        <p:spPr>
          <a:xfrm>
            <a:off x="179512" y="165777"/>
            <a:ext cx="3528392" cy="1872208"/>
          </a:xfrm>
          <a:prstGeom prst="wedgeRoundRectCallout">
            <a:avLst>
              <a:gd name="adj1" fmla="val -5785"/>
              <a:gd name="adj2" fmla="val 67226"/>
              <a:gd name="adj3" fmla="val 16667"/>
            </a:avLst>
          </a:prstGeom>
          <a:solidFill>
            <a:schemeClr val="tx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Kliknij w link i obejrzyj filmik o bezpiecznych wakacjach na wsi.</a:t>
            </a:r>
            <a:endParaRPr lang="pl-PL" sz="2000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1126"/>
            <a:ext cx="6816214" cy="40268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Na wsi rankiem... — Big Farm - Forum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697" y="165777"/>
            <a:ext cx="2228471" cy="242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zkoła Podstawowa w Witoni - 0B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32656"/>
            <a:ext cx="28575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aśnienie prostokątne zaokrąglone 1"/>
          <p:cNvSpPr/>
          <p:nvPr/>
        </p:nvSpPr>
        <p:spPr>
          <a:xfrm>
            <a:off x="5292080" y="4797152"/>
            <a:ext cx="2889906" cy="1512168"/>
          </a:xfrm>
          <a:prstGeom prst="wedgeRoundRectCallou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Marzena Góreczna,</a:t>
            </a:r>
          </a:p>
          <a:p>
            <a:pPr algn="ctr"/>
            <a:r>
              <a:rPr lang="pl-PL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Agnieszka Góreczna</a:t>
            </a:r>
            <a:endParaRPr lang="pl-PL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683568" y="836712"/>
            <a:ext cx="41044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 smtClean="0">
                <a:solidFill>
                  <a:srgbClr val="C00000"/>
                </a:solidFill>
                <a:latin typeface="Bernard MT Condensed" panose="02050806060905020404" pitchFamily="18" charset="0"/>
              </a:rPr>
              <a:t>Udanych i bezpiecznych wakacji!</a:t>
            </a:r>
            <a:endParaRPr lang="pl-PL" sz="4400" dirty="0">
              <a:solidFill>
                <a:srgbClr val="C00000"/>
              </a:solidFill>
              <a:latin typeface="Bernard MT Condensed" panose="02050806060905020404" pitchFamily="18" charset="0"/>
            </a:endParaRPr>
          </a:p>
        </p:txBody>
      </p:sp>
      <p:pic>
        <p:nvPicPr>
          <p:cNvPr id="5124" name="Picture 4" descr="▷ Lody: obrazki ruchome, animowane gify i animacje ‐ 100% DARMO!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861048"/>
            <a:ext cx="1775845" cy="268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588" y="2519502"/>
            <a:ext cx="1774825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66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899592" y="1556792"/>
            <a:ext cx="612068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latin typeface="Bahnschrift" panose="020B0502040204020203" pitchFamily="34" charset="0"/>
              </a:rPr>
              <a:t>Zdjęcia i obrazki użyte w prezentacji pochodzą ze stron:</a:t>
            </a:r>
          </a:p>
          <a:p>
            <a:r>
              <a:rPr lang="pl-PL" dirty="0"/>
              <a:t>s</a:t>
            </a:r>
            <a:r>
              <a:rPr lang="pl-PL" dirty="0" smtClean="0"/>
              <a:t>oliści.pl</a:t>
            </a:r>
          </a:p>
          <a:p>
            <a:r>
              <a:rPr lang="pl-PL" dirty="0"/>
              <a:t>k</a:t>
            </a:r>
            <a:r>
              <a:rPr lang="pl-PL" dirty="0" smtClean="0"/>
              <a:t>urierlubelski.pl</a:t>
            </a:r>
          </a:p>
          <a:p>
            <a:r>
              <a:rPr lang="pl-PL" dirty="0"/>
              <a:t>n</a:t>
            </a:r>
            <a:r>
              <a:rPr lang="pl-PL" dirty="0" smtClean="0"/>
              <a:t>ocowanie.pl</a:t>
            </a:r>
          </a:p>
          <a:p>
            <a:r>
              <a:rPr lang="pl-PL" dirty="0"/>
              <a:t>p</a:t>
            </a:r>
            <a:r>
              <a:rPr lang="pl-PL" dirty="0" smtClean="0"/>
              <a:t>asjadieta.pl</a:t>
            </a:r>
          </a:p>
          <a:p>
            <a:r>
              <a:rPr lang="pl-PL" dirty="0"/>
              <a:t>p</a:t>
            </a:r>
            <a:r>
              <a:rPr lang="pl-PL" dirty="0" smtClean="0"/>
              <a:t>olako.eu</a:t>
            </a:r>
          </a:p>
          <a:p>
            <a:r>
              <a:rPr lang="pl-PL" dirty="0" smtClean="0"/>
              <a:t>tapeciarnia.pl</a:t>
            </a:r>
          </a:p>
          <a:p>
            <a:r>
              <a:rPr lang="pl-PL" dirty="0"/>
              <a:t>t</a:t>
            </a:r>
            <a:r>
              <a:rPr lang="pl-PL" dirty="0" smtClean="0"/>
              <a:t>gstacja.pl</a:t>
            </a:r>
          </a:p>
          <a:p>
            <a:r>
              <a:rPr lang="pl-PL" dirty="0"/>
              <a:t>t</a:t>
            </a:r>
            <a:r>
              <a:rPr lang="pl-PL" dirty="0" smtClean="0"/>
              <a:t>atento.pl</a:t>
            </a:r>
          </a:p>
          <a:p>
            <a:r>
              <a:rPr lang="pl-PL" dirty="0"/>
              <a:t>a</a:t>
            </a:r>
            <a:r>
              <a:rPr lang="pl-PL" dirty="0" smtClean="0"/>
              <a:t>nimowane-gify.pl</a:t>
            </a:r>
          </a:p>
          <a:p>
            <a:r>
              <a:rPr lang="pl-PL" dirty="0"/>
              <a:t>r</a:t>
            </a:r>
            <a:r>
              <a:rPr lang="pl-PL" dirty="0" smtClean="0"/>
              <a:t>aportrolny.pl</a:t>
            </a:r>
          </a:p>
          <a:p>
            <a:r>
              <a:rPr lang="pl-PL" dirty="0"/>
              <a:t>g</a:t>
            </a:r>
            <a:r>
              <a:rPr lang="pl-PL" dirty="0" smtClean="0"/>
              <a:t>ify.net</a:t>
            </a:r>
          </a:p>
          <a:p>
            <a:r>
              <a:rPr lang="pl-PL" dirty="0"/>
              <a:t>m</a:t>
            </a:r>
            <a:r>
              <a:rPr lang="pl-PL" dirty="0" smtClean="0"/>
              <a:t>aja-literatura.blogspot.com</a:t>
            </a:r>
          </a:p>
          <a:p>
            <a:r>
              <a:rPr lang="pl-PL" dirty="0"/>
              <a:t>c</a:t>
            </a:r>
            <a:r>
              <a:rPr lang="pl-PL" dirty="0" smtClean="0"/>
              <a:t>ommunity.goodgamestudios.com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34738134"/>
      </p:ext>
    </p:extLst>
  </p:cSld>
  <p:clrMapOvr>
    <a:masterClrMapping/>
  </p:clrMapOvr>
</p:sld>
</file>

<file path=ppt/theme/theme1.xml><?xml version="1.0" encoding="utf-8"?>
<a:theme xmlns:a="http://schemas.openxmlformats.org/drawingml/2006/main" name="Tradeshow">
  <a:themeElements>
    <a:clrScheme name="Tradeshow">
      <a:dk1>
        <a:srgbClr val="3F3F3F"/>
      </a:dk1>
      <a:lt1>
        <a:srgbClr val="FFFFFF"/>
      </a:lt1>
      <a:dk2>
        <a:srgbClr val="7DAFC3"/>
      </a:dk2>
      <a:lt2>
        <a:srgbClr val="E5E4DF"/>
      </a:lt2>
      <a:accent1>
        <a:srgbClr val="7C959A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79A4"/>
      </a:hlink>
      <a:folHlink>
        <a:srgbClr val="595959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TM01859861[[fn=Targi]]</Template>
  <TotalTime>317</TotalTime>
  <Words>460</Words>
  <Application>Microsoft Office PowerPoint</Application>
  <PresentationFormat>Pokaz na ekranie (4:3)</PresentationFormat>
  <Paragraphs>47</Paragraphs>
  <Slides>19</Slides>
  <Notes>1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0" baseType="lpstr">
      <vt:lpstr>Tradeshow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Marzena</dc:creator>
  <cp:lastModifiedBy>Marzena</cp:lastModifiedBy>
  <cp:revision>34</cp:revision>
  <dcterms:created xsi:type="dcterms:W3CDTF">2020-06-08T19:59:40Z</dcterms:created>
  <dcterms:modified xsi:type="dcterms:W3CDTF">2020-06-09T21:41:18Z</dcterms:modified>
</cp:coreProperties>
</file>